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9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5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5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3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8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8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0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3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3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DC2F-CB9C-42B2-8BB8-EF586BFB245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ED6B-8438-49FD-B519-6C4C43ED0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XCCW Joined 22a" panose="03050602040000000000" pitchFamily="66" charset="0"/>
              </a:rPr>
              <a:t>Understanding Mayan religion. </a:t>
            </a:r>
          </a:p>
        </p:txBody>
      </p:sp>
      <p:pic>
        <p:nvPicPr>
          <p:cNvPr id="4" name="Picture 6" descr="Mayan Headdress"/>
          <p:cNvPicPr>
            <a:picLocks noChangeAspect="1" noChangeArrowheads="1"/>
          </p:cNvPicPr>
          <p:nvPr/>
        </p:nvPicPr>
        <p:blipFill>
          <a:blip r:embed="rId2" cstate="print"/>
          <a:srcRect b="3229"/>
          <a:stretch>
            <a:fillRect/>
          </a:stretch>
        </p:blipFill>
        <p:spPr bwMode="auto">
          <a:xfrm>
            <a:off x="2195736" y="1844824"/>
            <a:ext cx="4812054" cy="4612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90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634"/>
            <a:ext cx="381642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FFFF00"/>
              </a:solidFill>
              <a:latin typeface="XCCW Joined 22a" panose="03050602040000000000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FF00"/>
                </a:solidFill>
                <a:latin typeface="XCCW Joined 22a" panose="03050602040000000000" pitchFamily="66" charset="0"/>
              </a:rPr>
              <a:t>The Maya world was composed of 3 layers - the Heavens, the Earth and the Underworld, sometimes called the Otherworld or the Place of Awe. 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  <a:latin typeface="XCCW Joined 22a" panose="03050602040000000000" pitchFamily="66" charset="0"/>
            </a:endParaRPr>
          </a:p>
        </p:txBody>
      </p:sp>
      <p:pic>
        <p:nvPicPr>
          <p:cNvPr id="7170" name="Picture 2" descr="http://www.herbmuseum.ca/files/images/828/Aztec%20Cerem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73" y="1983"/>
            <a:ext cx="4998547" cy="39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4046" y="415574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XCCW Joined 22a" panose="03050602040000000000" pitchFamily="66" charset="0"/>
              </a:rPr>
              <a:t>The Mayas conducted many ceremonies to keep the demons, creatures and gods in the Underworld, where they belonged.</a:t>
            </a:r>
          </a:p>
        </p:txBody>
      </p:sp>
    </p:spTree>
    <p:extLst>
      <p:ext uri="{BB962C8B-B14F-4D97-AF65-F5344CB8AC3E}">
        <p14:creationId xmlns:p14="http://schemas.microsoft.com/office/powerpoint/2010/main" val="77738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4114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0070C0"/>
                </a:solidFill>
                <a:latin typeface="XCCW Joined 22a" panose="03050602040000000000" pitchFamily="66" charset="0"/>
              </a:rPr>
              <a:t>The Mayan view of the afterlife consisted primarily of a dangerous voyage of the soul through the underworld, which was populated by sinister gods and represented by the jaguar, symbol of night. </a:t>
            </a:r>
          </a:p>
        </p:txBody>
      </p:sp>
      <p:pic>
        <p:nvPicPr>
          <p:cNvPr id="8194" name="Picture 2" descr="http://www.maya-art-books.org/copan_jaguar_go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47653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5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58670"/>
            <a:ext cx="5328592" cy="6084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XCCW Joined 22a" panose="03050602040000000000" pitchFamily="66" charset="0"/>
              </a:rPr>
              <a:t>The lives of the ancient Maya centred around their religion and gods of nature. </a:t>
            </a:r>
          </a:p>
          <a:p>
            <a:pPr marL="0" indent="0">
              <a:buNone/>
            </a:pPr>
            <a:endParaRPr lang="en-GB" sz="2800" dirty="0">
              <a:solidFill>
                <a:srgbClr val="0070C0"/>
              </a:solidFill>
              <a:latin typeface="XCCW Joined 22a" panose="03050602040000000000" pitchFamily="66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XCCW Joined 22a" panose="03050602040000000000" pitchFamily="66" charset="0"/>
              </a:rPr>
              <a:t>The Mayas believed in many gods and goddesses. </a:t>
            </a:r>
          </a:p>
          <a:p>
            <a:pPr marL="0" indent="0">
              <a:buNone/>
            </a:pPr>
            <a:endParaRPr lang="en-GB" sz="2800" dirty="0">
              <a:solidFill>
                <a:srgbClr val="0070C0"/>
              </a:solidFill>
              <a:latin typeface="XCCW Joined 22a" panose="03050602040000000000" pitchFamily="66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  <a:latin typeface="XCCW Joined 22a" panose="03050602040000000000" pitchFamily="66" charset="0"/>
              </a:rPr>
              <a:t>They believed their priests could talk to the gods. This gave the priests incredible power. 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  <a:latin typeface="XCCW Joined 22a" panose="03050602040000000000" pitchFamily="66" charset="0"/>
            </a:endParaRPr>
          </a:p>
        </p:txBody>
      </p:sp>
      <p:pic>
        <p:nvPicPr>
          <p:cNvPr id="1026" name="Picture 2" descr="http://t3.gstatic.com/images?q=tbn:ANd9GcSiq710_NR1-mujA4uWW6eo2vSuEBPASxRrCnCVq0pFzK7dl8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8863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SbmVW7uT22d5VrK2srF_4sSXmYDw9DFe0f9zKzKmQ_-PIb37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630359"/>
            <a:ext cx="3625310" cy="29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0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29969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XCCW Joined 22a" panose="03050602040000000000" pitchFamily="66" charset="0"/>
              </a:rPr>
              <a:t>Priests decided nearly everything in the Maya daily life. They decided when to plant, when people could marry, and whom to sacrifice!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XCCW Joined 22a" panose="03050602040000000000" pitchFamily="66" charset="0"/>
              </a:rPr>
              <a:t>The priests were the most powerful people in the Maya </a:t>
            </a:r>
          </a:p>
          <a:p>
            <a:r>
              <a:rPr lang="en-GB" sz="3200" dirty="0">
                <a:solidFill>
                  <a:srgbClr val="0070C0"/>
                </a:solidFill>
                <a:latin typeface="XCCW Joined 22a" panose="03050602040000000000" pitchFamily="66" charset="0"/>
              </a:rPr>
              <a:t>civilization. </a:t>
            </a:r>
          </a:p>
        </p:txBody>
      </p:sp>
      <p:pic>
        <p:nvPicPr>
          <p:cNvPr id="2050" name="Picture 2" descr="http://t3.gstatic.com/images?q=tbn:ANd9GcT50Ml2rRrwhA2EsBpnqP06Hmh6CU9Kf9RTp1fD4Hy1J4GBnrkb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840"/>
            <a:ext cx="3312368" cy="24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c00.deviantart.net/fs28/f/2010/226/2/a/Mayan_King_by_SkyJagu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8" y="2682696"/>
            <a:ext cx="2792940" cy="40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3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XCCW Joined 22a" panose="03050602040000000000" pitchFamily="66" charset="0"/>
              </a:rPr>
              <a:t>Mayan Gods…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268760"/>
            <a:ext cx="4326611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latin typeface="XCCW Joined 22a" panose="03050602040000000000" pitchFamily="66" charset="0"/>
              </a:rPr>
              <a:t>The Mayas worshipped the gods of nature every day. </a:t>
            </a:r>
          </a:p>
          <a:p>
            <a:pPr marL="0" indent="0">
              <a:buNone/>
            </a:pPr>
            <a:endParaRPr lang="en-GB" sz="2800" dirty="0">
              <a:solidFill>
                <a:srgbClr val="FFFF00"/>
              </a:solidFill>
              <a:latin typeface="XCCW Joined 22a" panose="03050602040000000000" pitchFamily="66" charset="0"/>
            </a:endParaRPr>
          </a:p>
        </p:txBody>
      </p:sp>
      <p:pic>
        <p:nvPicPr>
          <p:cNvPr id="3074" name="Picture 2" descr="https://c1.staticflickr.com/5/4074/5394270024_1ff14c6f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03" y="1165292"/>
            <a:ext cx="4202310" cy="25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heavenawaits.files.wordpress.com/2009/02/quetzalcoatl-kukulcan-temple-statues.jpg?w=497&amp;h=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024336" cy="3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3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3861181" cy="11430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XCCW Joined 22a" panose="03050602040000000000" pitchFamily="66" charset="0"/>
              </a:rPr>
              <a:t>Some of their gods included the God of Rain, the God of Maize (corn), and of course, the God of Sun. </a:t>
            </a:r>
            <a:br>
              <a:rPr lang="en-GB" sz="2800" dirty="0">
                <a:solidFill>
                  <a:srgbClr val="FFFF00"/>
                </a:solidFill>
                <a:latin typeface="XCCW Joined 22a" panose="03050602040000000000" pitchFamily="66" charset="0"/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3140968"/>
            <a:ext cx="368275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  <a:latin typeface="XCCW Joined 22a" panose="03050602040000000000" pitchFamily="66" charset="0"/>
              </a:rPr>
              <a:t>Without the help of these important gods, there would be no crops and everyone would starve.</a:t>
            </a:r>
          </a:p>
          <a:p>
            <a:endParaRPr lang="en-GB" dirty="0"/>
          </a:p>
        </p:txBody>
      </p:sp>
      <p:pic>
        <p:nvPicPr>
          <p:cNvPr id="4100" name="Picture 4" descr="http://media-cache-ec0.pinimg.com/736x/0f/66/8b/0f668b3de5ad2b1d6719fa9f50e73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2664296" cy="31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rystalinks.com/yumka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1743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3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46805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XCCW Joined 22a" panose="03050602040000000000" pitchFamily="66" charset="0"/>
              </a:rPr>
              <a:t>Each god had both a good and evil side.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XCCW Joined 22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XCCW Joined 22a" panose="03050602040000000000" pitchFamily="66" charset="0"/>
              </a:rPr>
              <a:t>The most 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XCCW Joined 22a" panose="03050602040000000000" pitchFamily="66" charset="0"/>
              </a:rPr>
              <a:t>important deity was the supreme god Itzamná, the creator god, the god of 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XCCW Joined 22a" panose="03050602040000000000" pitchFamily="66" charset="0"/>
              </a:rPr>
              <a:t>the fire and god of the earth.</a:t>
            </a:r>
          </a:p>
        </p:txBody>
      </p:sp>
      <p:pic>
        <p:nvPicPr>
          <p:cNvPr id="5122" name="Picture 2" descr="http://the-kundalini.com/wp-content/uploads/2012/11/Itzamna-Mayan-God-of-the-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88843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9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33843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XCCW Joined 22a" panose="03050602040000000000" pitchFamily="66" charset="0"/>
              </a:rPr>
              <a:t>Another important Maya god was </a:t>
            </a:r>
            <a:r>
              <a:rPr lang="en-GB" sz="2600" dirty="0" err="1">
                <a:solidFill>
                  <a:srgbClr val="0070C0"/>
                </a:solidFill>
                <a:latin typeface="XCCW Joined 22a" panose="03050602040000000000" pitchFamily="66" charset="0"/>
              </a:rPr>
              <a:t>Kukulcán</a:t>
            </a:r>
            <a:r>
              <a:rPr lang="en-GB" sz="2600" dirty="0">
                <a:solidFill>
                  <a:srgbClr val="0070C0"/>
                </a:solidFill>
                <a:latin typeface="XCCW Joined 22a" panose="03050602040000000000" pitchFamily="66" charset="0"/>
              </a:rPr>
              <a:t>,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XCCW Joined 22a" panose="03050602040000000000" pitchFamily="66" charset="0"/>
              </a:rPr>
              <a:t>the Feathered Serpent, who appears on many temples.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http://upload.wikimedia.org/wikipedia/commons/d/d9/YaxchilanDivineSerp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6" y="3429000"/>
            <a:ext cx="2592288" cy="32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4364" y="443711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XCCW Joined 22a" panose="03050602040000000000" pitchFamily="66" charset="0"/>
              </a:rPr>
              <a:t>Also important was </a:t>
            </a:r>
            <a:r>
              <a:rPr lang="en-GB" sz="2800" dirty="0" err="1">
                <a:solidFill>
                  <a:srgbClr val="0070C0"/>
                </a:solidFill>
                <a:latin typeface="XCCW Joined 22a" panose="03050602040000000000" pitchFamily="66" charset="0"/>
              </a:rPr>
              <a:t>Chac</a:t>
            </a:r>
            <a:r>
              <a:rPr lang="en-GB" sz="2800" dirty="0">
                <a:solidFill>
                  <a:srgbClr val="0070C0"/>
                </a:solidFill>
                <a:latin typeface="XCCW Joined 22a" panose="03050602040000000000" pitchFamily="66" charset="0"/>
              </a:rPr>
              <a:t>, a </a:t>
            </a:r>
          </a:p>
          <a:p>
            <a:r>
              <a:rPr lang="en-GB" sz="2800" dirty="0">
                <a:solidFill>
                  <a:srgbClr val="0070C0"/>
                </a:solidFill>
                <a:latin typeface="XCCW Joined 22a" panose="03050602040000000000" pitchFamily="66" charset="0"/>
              </a:rPr>
              <a:t>hooked-nose god of rain and lightning.</a:t>
            </a:r>
          </a:p>
        </p:txBody>
      </p:sp>
      <p:pic>
        <p:nvPicPr>
          <p:cNvPr id="6148" name="Picture 4" descr="http://www.cs.mcgill.ca/~rwest/wikispeedia/wpcd/images/88/8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73" y="116632"/>
            <a:ext cx="3121099" cy="41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XCCW Joined 22a" panose="03050602040000000000" pitchFamily="66" charset="0"/>
              </a:rPr>
              <a:t>MAYAN FACT!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XCCW Joined 22a" panose="03050602040000000000" pitchFamily="66" charset="0"/>
              </a:rPr>
              <a:t>All of the men, but none of the women, used mirrors. 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  <a:latin typeface="XCCW Joined 22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XCCW Joined 22a" panose="03050602040000000000" pitchFamily="66" charset="0"/>
              </a:rPr>
              <a:t>In the ancient Maya world, looking into a mirror was an act of courage. 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  <a:latin typeface="XCCW Joined 22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XCCW Joined 22a" panose="03050602040000000000" pitchFamily="66" charset="0"/>
              </a:rPr>
              <a:t>The Maya believed that monsters from the Place of Awe could reach through the mirror, and yank you into the Otherworld. </a:t>
            </a:r>
          </a:p>
        </p:txBody>
      </p:sp>
    </p:spTree>
    <p:extLst>
      <p:ext uri="{BB962C8B-B14F-4D97-AF65-F5344CB8AC3E}">
        <p14:creationId xmlns:p14="http://schemas.microsoft.com/office/powerpoint/2010/main" val="102690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XCCW Joined 22a" panose="03050602040000000000" pitchFamily="66" charset="0"/>
              </a:rPr>
              <a:t>The afterlife…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latin typeface="XCCW Joined 22a" panose="03050602040000000000" pitchFamily="66" charset="0"/>
              </a:rPr>
              <a:t>The Mayas believed in an afterlife. 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  <a:latin typeface="XCCW Joined 22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latin typeface="XCCW Joined 22a" panose="03050602040000000000" pitchFamily="66" charset="0"/>
              </a:rPr>
              <a:t>Nobles were buried in tombs while commoners buried their dead inside their homes, under the floor. 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  <a:latin typeface="XCCW Joined 22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  <a:latin typeface="XCCW Joined 22a" panose="03050602040000000000" pitchFamily="66" charset="0"/>
              </a:rPr>
              <a:t>That way, they could live with their ancestors and keep their ancestors easily informed about their daily life. </a:t>
            </a:r>
          </a:p>
        </p:txBody>
      </p:sp>
    </p:spTree>
    <p:extLst>
      <p:ext uri="{BB962C8B-B14F-4D97-AF65-F5344CB8AC3E}">
        <p14:creationId xmlns:p14="http://schemas.microsoft.com/office/powerpoint/2010/main" val="14732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394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XCCW Joined 22a</vt:lpstr>
      <vt:lpstr>Office Theme</vt:lpstr>
      <vt:lpstr>Understanding Mayan religion. </vt:lpstr>
      <vt:lpstr>PowerPoint Presentation</vt:lpstr>
      <vt:lpstr>PowerPoint Presentation</vt:lpstr>
      <vt:lpstr>Mayan Gods…</vt:lpstr>
      <vt:lpstr>Some of their gods included the God of Rain, the God of Maize (corn), and of course, the God of Sun.  </vt:lpstr>
      <vt:lpstr>PowerPoint Presentation</vt:lpstr>
      <vt:lpstr>PowerPoint Presentation</vt:lpstr>
      <vt:lpstr>MAYAN FACT!</vt:lpstr>
      <vt:lpstr>The afterlife…</vt:lpstr>
      <vt:lpstr>PowerPoint Presentation</vt:lpstr>
      <vt:lpstr>PowerPoint Presentation</vt:lpstr>
    </vt:vector>
  </TitlesOfParts>
  <Company>SGS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understand Mayan religion.</dc:title>
  <dc:creator>Rebecca Manning</dc:creator>
  <cp:lastModifiedBy>Alyson Sibbald</cp:lastModifiedBy>
  <cp:revision>19</cp:revision>
  <dcterms:created xsi:type="dcterms:W3CDTF">2014-10-16T15:24:15Z</dcterms:created>
  <dcterms:modified xsi:type="dcterms:W3CDTF">2020-04-26T17:38:54Z</dcterms:modified>
</cp:coreProperties>
</file>