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2" r:id="rId3"/>
    <p:sldId id="268" r:id="rId4"/>
    <p:sldId id="269" r:id="rId5"/>
    <p:sldId id="271" r:id="rId6"/>
    <p:sldId id="270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Howells" initials="JH" lastIdx="1" clrIdx="0">
    <p:extLst>
      <p:ext uri="{19B8F6BF-5375-455C-9EA6-DF929625EA0E}">
        <p15:presenceInfo xmlns:p15="http://schemas.microsoft.com/office/powerpoint/2012/main" userId="70fa9fce6f0187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D4386-91EC-4BF6-8CF0-87E91BF915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B192A5-5DE6-461A-AC24-12EAF2662D08}">
      <dgm:prSet/>
      <dgm:spPr/>
      <dgm:t>
        <a:bodyPr/>
        <a:lstStyle/>
        <a:p>
          <a:r>
            <a:rPr lang="en-GB" dirty="0"/>
            <a:t>Which city  in the UK do you think has the largest population?</a:t>
          </a:r>
          <a:endParaRPr lang="en-US" dirty="0"/>
        </a:p>
      </dgm:t>
    </dgm:pt>
    <dgm:pt modelId="{0EAAB6E2-CD84-4DF0-B2EB-A127041A897C}" type="parTrans" cxnId="{798DAD7B-F33F-47F8-B213-6047979E2250}">
      <dgm:prSet/>
      <dgm:spPr/>
      <dgm:t>
        <a:bodyPr/>
        <a:lstStyle/>
        <a:p>
          <a:endParaRPr lang="en-US"/>
        </a:p>
      </dgm:t>
    </dgm:pt>
    <dgm:pt modelId="{6CCCD293-B468-4EF3-844B-9CD37CEDC7EF}" type="sibTrans" cxnId="{798DAD7B-F33F-47F8-B213-6047979E2250}">
      <dgm:prSet/>
      <dgm:spPr/>
      <dgm:t>
        <a:bodyPr/>
        <a:lstStyle/>
        <a:p>
          <a:endParaRPr lang="en-US"/>
        </a:p>
      </dgm:t>
    </dgm:pt>
    <dgm:pt modelId="{8DC0BA01-771A-4CDA-97A3-45F538C18E86}">
      <dgm:prSet/>
      <dgm:spPr/>
      <dgm:t>
        <a:bodyPr/>
        <a:lstStyle/>
        <a:p>
          <a:r>
            <a:rPr lang="en-GB"/>
            <a:t>Give two reasons why you think this.</a:t>
          </a:r>
          <a:endParaRPr lang="en-US"/>
        </a:p>
      </dgm:t>
    </dgm:pt>
    <dgm:pt modelId="{C2CD5D61-A176-4149-99A2-50007BFF4A3F}" type="parTrans" cxnId="{96A5BCF5-3604-43F9-9362-BA7A7A1D8040}">
      <dgm:prSet/>
      <dgm:spPr/>
      <dgm:t>
        <a:bodyPr/>
        <a:lstStyle/>
        <a:p>
          <a:endParaRPr lang="en-US"/>
        </a:p>
      </dgm:t>
    </dgm:pt>
    <dgm:pt modelId="{C90BBA74-CAFA-411D-A60B-6B1BD35CD926}" type="sibTrans" cxnId="{96A5BCF5-3604-43F9-9362-BA7A7A1D8040}">
      <dgm:prSet/>
      <dgm:spPr/>
      <dgm:t>
        <a:bodyPr/>
        <a:lstStyle/>
        <a:p>
          <a:endParaRPr lang="en-US"/>
        </a:p>
      </dgm:t>
    </dgm:pt>
    <dgm:pt modelId="{6FD78E59-6EEB-4797-9356-4B6525B0E4A8}" type="pres">
      <dgm:prSet presAssocID="{723D4386-91EC-4BF6-8CF0-87E91BF91549}" presName="root" presStyleCnt="0">
        <dgm:presLayoutVars>
          <dgm:dir/>
          <dgm:resizeHandles val="exact"/>
        </dgm:presLayoutVars>
      </dgm:prSet>
      <dgm:spPr/>
    </dgm:pt>
    <dgm:pt modelId="{710EF701-4468-4186-95D5-40AB1CBF65E8}" type="pres">
      <dgm:prSet presAssocID="{E7B192A5-5DE6-461A-AC24-12EAF2662D08}" presName="compNode" presStyleCnt="0"/>
      <dgm:spPr/>
    </dgm:pt>
    <dgm:pt modelId="{908149B2-89F1-490C-A993-A96845F0C07C}" type="pres">
      <dgm:prSet presAssocID="{E7B192A5-5DE6-461A-AC24-12EAF2662D08}" presName="bgRect" presStyleLbl="bgShp" presStyleIdx="0" presStyleCnt="2"/>
      <dgm:spPr/>
    </dgm:pt>
    <dgm:pt modelId="{5E91EB52-467C-4CC1-9EF1-6D918C847A6B}" type="pres">
      <dgm:prSet presAssocID="{E7B192A5-5DE6-461A-AC24-12EAF2662D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76C7040-5665-41F6-8CA8-28B4571BB8EA}" type="pres">
      <dgm:prSet presAssocID="{E7B192A5-5DE6-461A-AC24-12EAF2662D08}" presName="spaceRect" presStyleCnt="0"/>
      <dgm:spPr/>
    </dgm:pt>
    <dgm:pt modelId="{6FA01B04-30FB-4928-BA87-D0CA177C901B}" type="pres">
      <dgm:prSet presAssocID="{E7B192A5-5DE6-461A-AC24-12EAF2662D08}" presName="parTx" presStyleLbl="revTx" presStyleIdx="0" presStyleCnt="2">
        <dgm:presLayoutVars>
          <dgm:chMax val="0"/>
          <dgm:chPref val="0"/>
        </dgm:presLayoutVars>
      </dgm:prSet>
      <dgm:spPr/>
    </dgm:pt>
    <dgm:pt modelId="{50CFA83A-A950-44A7-95C1-5576B29BCEFD}" type="pres">
      <dgm:prSet presAssocID="{6CCCD293-B468-4EF3-844B-9CD37CEDC7EF}" presName="sibTrans" presStyleCnt="0"/>
      <dgm:spPr/>
    </dgm:pt>
    <dgm:pt modelId="{6453F910-5D66-418B-A5CA-DACF3EAB658E}" type="pres">
      <dgm:prSet presAssocID="{8DC0BA01-771A-4CDA-97A3-45F538C18E86}" presName="compNode" presStyleCnt="0"/>
      <dgm:spPr/>
    </dgm:pt>
    <dgm:pt modelId="{371A4A6B-C2AB-4960-9297-529098756110}" type="pres">
      <dgm:prSet presAssocID="{8DC0BA01-771A-4CDA-97A3-45F538C18E86}" presName="bgRect" presStyleLbl="bgShp" presStyleIdx="1" presStyleCnt="2"/>
      <dgm:spPr/>
    </dgm:pt>
    <dgm:pt modelId="{AF2A838C-2463-4DEB-B7D8-2B350BC302F5}" type="pres">
      <dgm:prSet presAssocID="{8DC0BA01-771A-4CDA-97A3-45F538C18E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2F97D42-B503-4D2A-A999-72E87AB2CCA7}" type="pres">
      <dgm:prSet presAssocID="{8DC0BA01-771A-4CDA-97A3-45F538C18E86}" presName="spaceRect" presStyleCnt="0"/>
      <dgm:spPr/>
    </dgm:pt>
    <dgm:pt modelId="{D9231428-6E0A-4719-BDE7-0D56D7EF43E2}" type="pres">
      <dgm:prSet presAssocID="{8DC0BA01-771A-4CDA-97A3-45F538C18E8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EE7E0A-3D68-4B96-9D86-34E3972218F1}" type="presOf" srcId="{8DC0BA01-771A-4CDA-97A3-45F538C18E86}" destId="{D9231428-6E0A-4719-BDE7-0D56D7EF43E2}" srcOrd="0" destOrd="0" presId="urn:microsoft.com/office/officeart/2018/2/layout/IconVerticalSolidList"/>
    <dgm:cxn modelId="{798DAD7B-F33F-47F8-B213-6047979E2250}" srcId="{723D4386-91EC-4BF6-8CF0-87E91BF91549}" destId="{E7B192A5-5DE6-461A-AC24-12EAF2662D08}" srcOrd="0" destOrd="0" parTransId="{0EAAB6E2-CD84-4DF0-B2EB-A127041A897C}" sibTransId="{6CCCD293-B468-4EF3-844B-9CD37CEDC7EF}"/>
    <dgm:cxn modelId="{C9154D83-1553-4EB4-A7CF-749FAC97F182}" type="presOf" srcId="{723D4386-91EC-4BF6-8CF0-87E91BF91549}" destId="{6FD78E59-6EEB-4797-9356-4B6525B0E4A8}" srcOrd="0" destOrd="0" presId="urn:microsoft.com/office/officeart/2018/2/layout/IconVerticalSolidList"/>
    <dgm:cxn modelId="{E0D10F8D-6653-4F93-9703-2D25BCF7DACB}" type="presOf" srcId="{E7B192A5-5DE6-461A-AC24-12EAF2662D08}" destId="{6FA01B04-30FB-4928-BA87-D0CA177C901B}" srcOrd="0" destOrd="0" presId="urn:microsoft.com/office/officeart/2018/2/layout/IconVerticalSolidList"/>
    <dgm:cxn modelId="{96A5BCF5-3604-43F9-9362-BA7A7A1D8040}" srcId="{723D4386-91EC-4BF6-8CF0-87E91BF91549}" destId="{8DC0BA01-771A-4CDA-97A3-45F538C18E86}" srcOrd="1" destOrd="0" parTransId="{C2CD5D61-A176-4149-99A2-50007BFF4A3F}" sibTransId="{C90BBA74-CAFA-411D-A60B-6B1BD35CD926}"/>
    <dgm:cxn modelId="{69712E7B-575C-403E-955C-C01ED51E4EB6}" type="presParOf" srcId="{6FD78E59-6EEB-4797-9356-4B6525B0E4A8}" destId="{710EF701-4468-4186-95D5-40AB1CBF65E8}" srcOrd="0" destOrd="0" presId="urn:microsoft.com/office/officeart/2018/2/layout/IconVerticalSolidList"/>
    <dgm:cxn modelId="{CD31B331-4461-4ACB-AA2E-B17F8635E66C}" type="presParOf" srcId="{710EF701-4468-4186-95D5-40AB1CBF65E8}" destId="{908149B2-89F1-490C-A993-A96845F0C07C}" srcOrd="0" destOrd="0" presId="urn:microsoft.com/office/officeart/2018/2/layout/IconVerticalSolidList"/>
    <dgm:cxn modelId="{68683CF3-DC2C-4D73-886A-261F3CA0F7FA}" type="presParOf" srcId="{710EF701-4468-4186-95D5-40AB1CBF65E8}" destId="{5E91EB52-467C-4CC1-9EF1-6D918C847A6B}" srcOrd="1" destOrd="0" presId="urn:microsoft.com/office/officeart/2018/2/layout/IconVerticalSolidList"/>
    <dgm:cxn modelId="{46D7C8F0-D7E6-4C52-9F8D-78A32BA2B89A}" type="presParOf" srcId="{710EF701-4468-4186-95D5-40AB1CBF65E8}" destId="{076C7040-5665-41F6-8CA8-28B4571BB8EA}" srcOrd="2" destOrd="0" presId="urn:microsoft.com/office/officeart/2018/2/layout/IconVerticalSolidList"/>
    <dgm:cxn modelId="{FF92F49B-701F-4FA2-A49D-7489DA749513}" type="presParOf" srcId="{710EF701-4468-4186-95D5-40AB1CBF65E8}" destId="{6FA01B04-30FB-4928-BA87-D0CA177C901B}" srcOrd="3" destOrd="0" presId="urn:microsoft.com/office/officeart/2018/2/layout/IconVerticalSolidList"/>
    <dgm:cxn modelId="{BC804E30-BBAB-4858-97A7-A480E3844AB7}" type="presParOf" srcId="{6FD78E59-6EEB-4797-9356-4B6525B0E4A8}" destId="{50CFA83A-A950-44A7-95C1-5576B29BCEFD}" srcOrd="1" destOrd="0" presId="urn:microsoft.com/office/officeart/2018/2/layout/IconVerticalSolidList"/>
    <dgm:cxn modelId="{DCB75B40-7C14-4459-9F42-9562A6D7AA42}" type="presParOf" srcId="{6FD78E59-6EEB-4797-9356-4B6525B0E4A8}" destId="{6453F910-5D66-418B-A5CA-DACF3EAB658E}" srcOrd="2" destOrd="0" presId="urn:microsoft.com/office/officeart/2018/2/layout/IconVerticalSolidList"/>
    <dgm:cxn modelId="{6DBEAACD-21F3-450E-84E6-902041D76902}" type="presParOf" srcId="{6453F910-5D66-418B-A5CA-DACF3EAB658E}" destId="{371A4A6B-C2AB-4960-9297-529098756110}" srcOrd="0" destOrd="0" presId="urn:microsoft.com/office/officeart/2018/2/layout/IconVerticalSolidList"/>
    <dgm:cxn modelId="{9BC4780A-9A80-43D6-8708-193D66D0BEC3}" type="presParOf" srcId="{6453F910-5D66-418B-A5CA-DACF3EAB658E}" destId="{AF2A838C-2463-4DEB-B7D8-2B350BC302F5}" srcOrd="1" destOrd="0" presId="urn:microsoft.com/office/officeart/2018/2/layout/IconVerticalSolidList"/>
    <dgm:cxn modelId="{B928EF5A-102D-4186-9465-2561F4111DF5}" type="presParOf" srcId="{6453F910-5D66-418B-A5CA-DACF3EAB658E}" destId="{02F97D42-B503-4D2A-A999-72E87AB2CCA7}" srcOrd="2" destOrd="0" presId="urn:microsoft.com/office/officeart/2018/2/layout/IconVerticalSolidList"/>
    <dgm:cxn modelId="{A389863A-8D38-4407-AC16-8E10E58CA34A}" type="presParOf" srcId="{6453F910-5D66-418B-A5CA-DACF3EAB658E}" destId="{D9231428-6E0A-4719-BDE7-0D56D7EF43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149B2-89F1-490C-A993-A96845F0C07C}">
      <dsp:nvSpPr>
        <dsp:cNvPr id="0" name=""/>
        <dsp:cNvSpPr/>
      </dsp:nvSpPr>
      <dsp:spPr>
        <a:xfrm>
          <a:off x="0" y="742949"/>
          <a:ext cx="6496050" cy="13716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1EB52-467C-4CC1-9EF1-6D918C847A6B}">
      <dsp:nvSpPr>
        <dsp:cNvPr id="0" name=""/>
        <dsp:cNvSpPr/>
      </dsp:nvSpPr>
      <dsp:spPr>
        <a:xfrm>
          <a:off x="414909" y="1051559"/>
          <a:ext cx="754380" cy="754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01B04-30FB-4928-BA87-D0CA177C901B}">
      <dsp:nvSpPr>
        <dsp:cNvPr id="0" name=""/>
        <dsp:cNvSpPr/>
      </dsp:nvSpPr>
      <dsp:spPr>
        <a:xfrm>
          <a:off x="1584198" y="742949"/>
          <a:ext cx="4911851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Which city  in the UK do you think has the largest population?</a:t>
          </a:r>
          <a:endParaRPr lang="en-US" sz="2500" kern="1200" dirty="0"/>
        </a:p>
      </dsp:txBody>
      <dsp:txXfrm>
        <a:off x="1584198" y="742949"/>
        <a:ext cx="4911851" cy="1371600"/>
      </dsp:txXfrm>
    </dsp:sp>
    <dsp:sp modelId="{371A4A6B-C2AB-4960-9297-529098756110}">
      <dsp:nvSpPr>
        <dsp:cNvPr id="0" name=""/>
        <dsp:cNvSpPr/>
      </dsp:nvSpPr>
      <dsp:spPr>
        <a:xfrm>
          <a:off x="0" y="2457450"/>
          <a:ext cx="6496050" cy="13716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A838C-2463-4DEB-B7D8-2B350BC302F5}">
      <dsp:nvSpPr>
        <dsp:cNvPr id="0" name=""/>
        <dsp:cNvSpPr/>
      </dsp:nvSpPr>
      <dsp:spPr>
        <a:xfrm>
          <a:off x="414909" y="2766060"/>
          <a:ext cx="754380" cy="754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31428-6E0A-4719-BDE7-0D56D7EF43E2}">
      <dsp:nvSpPr>
        <dsp:cNvPr id="0" name=""/>
        <dsp:cNvSpPr/>
      </dsp:nvSpPr>
      <dsp:spPr>
        <a:xfrm>
          <a:off x="1584198" y="2457450"/>
          <a:ext cx="4911851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Give two reasons why you think this.</a:t>
          </a:r>
          <a:endParaRPr lang="en-US" sz="2500" kern="1200"/>
        </a:p>
      </dsp:txBody>
      <dsp:txXfrm>
        <a:off x="1584198" y="2457450"/>
        <a:ext cx="4911851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AD305-8E0B-4C36-B06F-15FEE134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5638-647A-46C1-9ED0-88A08F53FAA6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8087-5650-4CE1-9331-6ACA6E40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F862C-B1E4-4570-B8A1-80647717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67FD-1AF6-4B5B-96EC-9F35769DF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0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F914F4-D639-41E8-944F-60B58C7C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8506-6C7D-47D2-9E37-C123A27858D2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24CA7-C857-47EB-A6D8-BADD2737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7B4196-C080-448A-A450-22EE5D3B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42C1-359B-452F-894A-7CE65B8E3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3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A0CC-0AAE-4FE7-A15B-F21D0A0F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F511-0F98-454F-9319-760029D384A4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8137-5814-4B8B-A60E-CB37FCBB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40C7-8714-44B0-9563-CF61CB77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779B-CB58-4ACC-A6C5-C3C1794E8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5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4F7D5B-3758-4465-8F74-9D231F0178B8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20095-A356-4811-8698-D7FA3767CB75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DAD7BE-522C-40B4-A824-9171693E18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1F3-7181-40C8-83EB-FBED3A28229C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58062C-BD9A-4B30-8A8B-A93C071D45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8F4485-6DC1-4505-99B2-7458F49B20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9701-C1D1-4E8B-A55C-9FD0C7A4D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4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7C5CF-5A7E-496E-9983-BB5D090E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DF5B-E813-4216-9E33-2FC96539C1C4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1B86-0828-4199-82F0-29CD3A36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AE42-1004-4B5D-A5F7-F2D20337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A9B5-41F7-4E1F-B521-3CF0D493C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8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BB5CC3-3E10-491B-8FBC-796069A750BF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497473-7DB5-4606-92E2-F4444FAF7018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533A692-087B-4988-8C62-D8F680BAC9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B551-A83D-4156-A15F-188F7071A6F0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AA21950-6268-43C3-818C-9B651AFC05F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B75538-9E9F-4F22-926E-7166DA0E91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714D-FAD9-46EA-9A81-4DFD47538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6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DBAE19-A7AF-4D8B-8E52-BCA41EC17F39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C9EA96-FC03-40CB-AF0D-EF07F43B581A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6160EE8-5E4C-40C0-8D88-2090A24EBE4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DA45-BE76-40C2-ACCB-2602B9D0BA8F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ECA8ED2-4606-4EFE-9C09-AF350B52E91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5663C5-F104-4E51-8C16-994167FF49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2FF2-4EEC-4D67-9599-405DE5577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49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A420-006C-481A-BCA6-42AEFB93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8B6D-2062-45AD-9FF9-6B77DC701FE5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132CD-B0F6-49E7-9A2B-ED7CB2AE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DAEB-3CC5-4F55-B4C2-63E5D732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7086-CF72-453C-B61A-7B00CA5E3B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5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A1EC-E0D5-4D58-9569-8E3B70E0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10C2-11D9-4F49-A3E8-9A2C8978A3BD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EC00-A7EC-4588-9FEB-DF3947D7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A385-3F8B-4C9B-84DB-3ACC14C6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8F22-408A-4A1B-827E-FBE3A8AD2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06978-5CDA-45C2-A413-068C2EA3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5007-52FD-4786-80A2-1DC2C03C5B11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EB78-3B49-4762-9A89-83011D10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AB55-9DAE-435A-BFF7-D108B3A6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A0E3-9C39-4E29-89DF-CCCC4C66B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9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95178-E683-4B9D-B6A0-F003CA51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C4FD-B4D5-4CA6-BCB9-5E9A37033D87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FC9E2-AFDE-4F7D-B250-0912D40F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E17BF-735E-40ED-98D5-FA8F4545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6821-7700-4CD7-A9A6-664485BB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54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0C8F1C-E099-4696-AFE9-C1987B3A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5A39-E18F-4C25-BC45-D5800C96505F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73E6BE-A01D-4B2C-9D85-8EB3C5F4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3FA4B0-00C8-407A-ADCD-D71E2A04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6019-7EE7-4BEF-B2A8-5CAB15E9B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8D54E3-BD81-425E-832E-419FDF7A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E2FA-47BA-4F64-ACDC-8DD6A9D35BEA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333A80-49EE-46B2-BAE5-9AF627AD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D86543-7E35-4BA2-A28F-7F02F731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4940-3EE4-4659-B4F4-9CEE02F3A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5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CF145F-F329-42A3-8C2C-FA25FD86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C24A-4724-4554-9E25-03B010C097B0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2CC2DD-B0B8-4CFA-B2D3-49BB1CCD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BF8C21-CE31-4AE7-92F9-22E4D20A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55AA-5DF5-4952-AE29-EC3A5E294C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5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BBB525-1F19-4B34-B7BE-781B81B6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E5FC-5A57-4A6D-A488-DEE625B0CFE5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21E52C-51F2-48B7-AA16-03B21DF1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7891B5-1467-48C5-AB50-92DC1798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B9AE-6C60-484D-9277-9C85D6E3E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2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35CA9D-2679-4821-BFDF-2B7561F2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C591-019E-4E11-915F-89D2A7483AD5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EDBD11-90DC-4889-8881-A0FFA445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3068CE-4232-49CE-8EE7-5A720284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27F5-5A72-4B29-9CEC-DCB4E833D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1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A7252F-1484-4A60-86E5-72E8A31F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E132-E601-4960-B924-8E700030CBE9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5C8141-2926-43FF-AC45-DEDABC9C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18B871-F189-4F2C-B6F6-955A14FA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7B56-173D-45F6-9753-830BBEA68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686C2307-3E0C-4F73-903E-906EC0F4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C30E5F85-939E-4D5A-AA12-2C4C023D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FD30B20-92E9-433A-BB26-0362619451D2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D17E4161-AE43-4AAD-9CCC-E23781CD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5BFBC1F9-936C-439E-8C6B-944C2B60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FC8C53-B3EF-4F1F-B187-304127EC1E2E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B865D81D-BFBB-4143-99C7-E05F7613F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B6076B08-AF69-49F0-B52F-7BA07EBFC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3FDC2-AC6C-4096-B1B5-18102E3DC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FC4E8-4B20-4B8B-B5FB-00D19BA31FA2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F7CC-42E8-4FF5-A57D-7AE5AF06F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EF9EA-B61B-4F7D-B000-A7F0D462F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EEF1C-75E9-4AAE-80AE-F18CD7FE9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5" r:id="rId12"/>
    <p:sldLayoutId id="2147483752" r:id="rId13"/>
    <p:sldLayoutId id="2147483756" r:id="rId14"/>
    <p:sldLayoutId id="2147483757" r:id="rId15"/>
    <p:sldLayoutId id="2147483753" r:id="rId16"/>
    <p:sldLayoutId id="214748375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data/histogram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sisfun.com/data/bar-graph.html" TargetMode="External"/><Relationship Id="rId4" Type="http://schemas.openxmlformats.org/officeDocument/2006/relationships/hyperlink" Target="https://www.mathsisfun.com/data/bar-graph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4E0964-88AD-4FCA-8B3B-5493A91F0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0B27D-6CBA-45B4-A3B2-80DC4DAFF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61263" y="0"/>
            <a:ext cx="3214687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5F41B-2669-4A46-B88A-F7F42BE112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753725" y="0"/>
            <a:ext cx="143827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94E70-CA2A-4288-B94F-DAD00A340CA2}"/>
              </a:ext>
            </a:extLst>
          </p:cNvPr>
          <p:cNvSpPr txBox="1"/>
          <p:nvPr/>
        </p:nvSpPr>
        <p:spPr>
          <a:xfrm>
            <a:off x="7561264" y="3429000"/>
            <a:ext cx="3192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+mj-lt"/>
              </a:rPr>
              <a:t>WHERE ARE THE BIGGEST CITIES IN THE UK?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AF2E84-0A4B-4D74-8F42-1736C63DA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18887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09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322A693-679B-4C24-8FBF-99D4F7EFBD87}"/>
              </a:ext>
            </a:extLst>
          </p:cNvPr>
          <p:cNvSpPr/>
          <p:nvPr/>
        </p:nvSpPr>
        <p:spPr>
          <a:xfrm>
            <a:off x="4522834" y="5711310"/>
            <a:ext cx="2617746" cy="781878"/>
          </a:xfrm>
          <a:prstGeom prst="wedgeRoundRectCallout">
            <a:avLst>
              <a:gd name="adj1" fmla="val 39410"/>
              <a:gd name="adj2" fmla="val 760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743D597-E637-4309-822D-DDC06F8570D6}"/>
              </a:ext>
            </a:extLst>
          </p:cNvPr>
          <p:cNvSpPr/>
          <p:nvPr/>
        </p:nvSpPr>
        <p:spPr>
          <a:xfrm>
            <a:off x="4522834" y="3699427"/>
            <a:ext cx="2617746" cy="1685925"/>
          </a:xfrm>
          <a:prstGeom prst="wedgeRoundRectCallout">
            <a:avLst>
              <a:gd name="adj1" fmla="val -44626"/>
              <a:gd name="adj2" fmla="val 58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BF34B5-6A35-47E9-A842-A7124BBBCE03}"/>
              </a:ext>
            </a:extLst>
          </p:cNvPr>
          <p:cNvSpPr/>
          <p:nvPr/>
        </p:nvSpPr>
        <p:spPr>
          <a:xfrm>
            <a:off x="4540790" y="375437"/>
            <a:ext cx="26177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This bar chart shows </a:t>
            </a:r>
            <a:r>
              <a:rPr lang="en-GB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the 10 cities with the largest populations in the United Kingdom.</a:t>
            </a:r>
          </a:p>
          <a:p>
            <a:pPr algn="just"/>
            <a:endParaRPr lang="en-GB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 This map </a:t>
            </a:r>
            <a:r>
              <a:rPr lang="en-GB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shows where these cities are located across the country. </a:t>
            </a:r>
          </a:p>
          <a:p>
            <a:pPr algn="just"/>
            <a:endParaRPr lang="en-GB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Have you visited any of the fifteen cities labelled on the map? How do they differ from the towns and villages you live in?</a:t>
            </a:r>
          </a:p>
          <a:p>
            <a:pPr algn="just"/>
            <a:endParaRPr lang="en-GB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4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Where is your nearest city? </a:t>
            </a:r>
            <a:endParaRPr lang="en-GB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7C717-8E10-4445-8231-B4642BFA7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3" t="21268" r="23511" b="12496"/>
          <a:stretch/>
        </p:blipFill>
        <p:spPr>
          <a:xfrm rot="16200000">
            <a:off x="-1003579" y="1322256"/>
            <a:ext cx="6672636" cy="4213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4BD26-2A6D-4EF0-86EF-4DFF7063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3" t="16650" r="22656" b="7479"/>
          <a:stretch/>
        </p:blipFill>
        <p:spPr>
          <a:xfrm rot="16200000">
            <a:off x="6314120" y="1038411"/>
            <a:ext cx="6672635" cy="47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87DAD-D6A3-4011-A552-6AB5AC02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83" t="19569" r="22422" b="5812"/>
          <a:stretch/>
        </p:blipFill>
        <p:spPr>
          <a:xfrm rot="16200000">
            <a:off x="7191896" y="871537"/>
            <a:ext cx="3986213" cy="5114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5FD6F0-E0E0-49F5-8F35-4288DDB29A4D}"/>
              </a:ext>
            </a:extLst>
          </p:cNvPr>
          <p:cNvSpPr/>
          <p:nvPr/>
        </p:nvSpPr>
        <p:spPr>
          <a:xfrm>
            <a:off x="292389" y="794802"/>
            <a:ext cx="6096000" cy="5555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600" dirty="0">
                <a:latin typeface="+mn-lt"/>
                <a:ea typeface="Cambria" panose="02040503050406030204" pitchFamily="18" charset="0"/>
              </a:rPr>
              <a:t>The second column in the table shows how fast each city’s population has grown, by a percentage increase.</a:t>
            </a:r>
          </a:p>
          <a:p>
            <a:pPr algn="just">
              <a:spcAft>
                <a:spcPts val="600"/>
              </a:spcAft>
            </a:pPr>
            <a:r>
              <a:rPr lang="en-GB" sz="1600" b="1" dirty="0">
                <a:latin typeface="+mn-lt"/>
                <a:ea typeface="Cambria" panose="02040503050406030204" pitchFamily="18" charset="0"/>
              </a:rPr>
              <a:t>What does </a:t>
            </a:r>
            <a:r>
              <a:rPr lang="en-GB" sz="1600" b="1" i="1" dirty="0">
                <a:latin typeface="+mn-lt"/>
                <a:ea typeface="Cambria" panose="02040503050406030204" pitchFamily="18" charset="0"/>
              </a:rPr>
              <a:t>percentage increase </a:t>
            </a:r>
            <a:r>
              <a:rPr lang="en-GB" sz="1600" b="1" dirty="0">
                <a:latin typeface="+mn-lt"/>
                <a:ea typeface="Cambria" panose="02040503050406030204" pitchFamily="18" charset="0"/>
              </a:rPr>
              <a:t>mean?</a:t>
            </a:r>
          </a:p>
          <a:p>
            <a:pPr algn="just">
              <a:spcAft>
                <a:spcPts val="600"/>
              </a:spcAft>
            </a:pPr>
            <a:r>
              <a:rPr lang="en-GB" sz="1600" dirty="0">
                <a:latin typeface="+mn-lt"/>
                <a:ea typeface="Cambria" panose="02040503050406030204" pitchFamily="18" charset="0"/>
              </a:rPr>
              <a:t>Example: If the number of people living in a place has increased by 17 per cent (%) then this means that for every 100 people living in that city in 2001, there are now 117. </a:t>
            </a:r>
          </a:p>
          <a:p>
            <a:pPr algn="just">
              <a:spcAft>
                <a:spcPts val="600"/>
              </a:spcAft>
            </a:pPr>
            <a:endParaRPr lang="en-GB" dirty="0">
              <a:latin typeface="+mn-lt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u="sng" dirty="0">
                <a:latin typeface="+mn-lt"/>
                <a:ea typeface="Cambria" panose="02040503050406030204" pitchFamily="18" charset="0"/>
              </a:rPr>
              <a:t>Task</a:t>
            </a:r>
          </a:p>
          <a:p>
            <a:pPr algn="just">
              <a:spcAft>
                <a:spcPts val="600"/>
              </a:spcAft>
            </a:pPr>
            <a:endParaRPr lang="en-GB" dirty="0">
              <a:latin typeface="+mn-lt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dirty="0">
                <a:latin typeface="+mn-lt"/>
                <a:ea typeface="Cambria" panose="02040503050406030204" pitchFamily="18" charset="0"/>
              </a:rPr>
              <a:t>Draw a histogram or bar graph to present this data. Look at the links below to remind yourself how to create one. </a:t>
            </a:r>
          </a:p>
          <a:p>
            <a:pPr algn="just">
              <a:spcAft>
                <a:spcPts val="600"/>
              </a:spcAft>
            </a:pPr>
            <a:r>
              <a:rPr lang="en-GB" sz="14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https://www.mathsisfun.com/data/histograms.html</a:t>
            </a:r>
            <a:endParaRPr lang="en-GB" sz="1400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en-GB" sz="14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https://www.mathsisfun.com/data/bar-graphs.html</a:t>
            </a:r>
            <a:endParaRPr lang="en-GB" sz="1400" dirty="0">
              <a:latin typeface="+mn-lt"/>
            </a:endParaRPr>
          </a:p>
          <a:p>
            <a:pPr algn="just">
              <a:spcAft>
                <a:spcPts val="600"/>
              </a:spcAft>
            </a:pPr>
            <a:endParaRPr lang="en-GB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en-GB" dirty="0">
                <a:latin typeface="+mn-lt"/>
              </a:rPr>
              <a:t>You can draw your graph by hand, or use this online tool:</a:t>
            </a:r>
          </a:p>
          <a:p>
            <a:pPr algn="just">
              <a:spcAft>
                <a:spcPts val="600"/>
              </a:spcAft>
            </a:pPr>
            <a:r>
              <a:rPr lang="en-GB" sz="14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https://www.mathsisfun.com/data/bar-graph.html</a:t>
            </a:r>
            <a:endParaRPr lang="en-GB" sz="1400" dirty="0">
              <a:effectLst/>
              <a:latin typeface="+mn-lt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739E19-2758-4613-8E9F-D544E8B04880}"/>
              </a:ext>
            </a:extLst>
          </p:cNvPr>
          <p:cNvSpPr/>
          <p:nvPr/>
        </p:nvSpPr>
        <p:spPr>
          <a:xfrm>
            <a:off x="292389" y="114421"/>
            <a:ext cx="10005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ea typeface="Cambria" panose="02040503050406030204" pitchFamily="18" charset="0"/>
              </a:rPr>
              <a:t>Here is another ‘top 10’ list of cities – those cities in the United Kingdom where the number of people living there (its population) is growing faster than other cities in the UK.</a:t>
            </a:r>
          </a:p>
        </p:txBody>
      </p:sp>
    </p:spTree>
    <p:extLst>
      <p:ext uri="{BB962C8B-B14F-4D97-AF65-F5344CB8AC3E}">
        <p14:creationId xmlns:p14="http://schemas.microsoft.com/office/powerpoint/2010/main" val="149906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4D8C34-BAE2-4C22-A61F-851137C13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13" t="16650" r="22656" b="7479"/>
          <a:stretch/>
        </p:blipFill>
        <p:spPr>
          <a:xfrm rot="10800000">
            <a:off x="2597425" y="-16938"/>
            <a:ext cx="9594575" cy="68749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96EB81-2FC4-4723-B593-CD3766CC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185530"/>
            <a:ext cx="2295870" cy="3564835"/>
          </a:xfrm>
        </p:spPr>
        <p:txBody>
          <a:bodyPr/>
          <a:lstStyle/>
          <a:p>
            <a:r>
              <a:rPr lang="en-GB" sz="2000" dirty="0"/>
              <a:t>Now add the location of the 10 cities in the table to this</a:t>
            </a:r>
            <a:br>
              <a:rPr lang="en-GB" sz="2000" dirty="0"/>
            </a:br>
            <a:r>
              <a:rPr lang="en-GB" sz="2000" dirty="0"/>
              <a:t>map.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Add a new symbol to the key to represent these ‘fastest-growing cities’. 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C09FD-53A6-4E21-A258-A16AD60C84DE}"/>
              </a:ext>
            </a:extLst>
          </p:cNvPr>
          <p:cNvSpPr/>
          <p:nvPr/>
        </p:nvSpPr>
        <p:spPr>
          <a:xfrm>
            <a:off x="0" y="3649630"/>
            <a:ext cx="25974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sz="1600" dirty="0"/>
              <a:t>You can do this by either: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printing out the page and writing on it</a:t>
            </a:r>
          </a:p>
          <a:p>
            <a:r>
              <a:rPr lang="en-GB" sz="1600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Adding directly onto the </a:t>
            </a:r>
            <a:r>
              <a:rPr lang="en-GB" sz="1600" dirty="0" err="1"/>
              <a:t>powerpoint</a:t>
            </a:r>
            <a:r>
              <a:rPr lang="en-GB" sz="1600" dirty="0"/>
              <a:t> using insert&gt;shape for symbols and insert&gt;textboxes for the city names.</a:t>
            </a:r>
          </a:p>
        </p:txBody>
      </p:sp>
    </p:spTree>
    <p:extLst>
      <p:ext uri="{BB962C8B-B14F-4D97-AF65-F5344CB8AC3E}">
        <p14:creationId xmlns:p14="http://schemas.microsoft.com/office/powerpoint/2010/main" val="294831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82E8B-CAD8-4FAE-AE64-F13C1534F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9" t="18110" r="21836" b="6437"/>
          <a:stretch/>
        </p:blipFill>
        <p:spPr>
          <a:xfrm rot="10800000">
            <a:off x="2252870" y="-8346"/>
            <a:ext cx="9939130" cy="6866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F431B-85AE-4879-A81B-DCAFDBC8DC53}"/>
              </a:ext>
            </a:extLst>
          </p:cNvPr>
          <p:cNvSpPr txBox="1"/>
          <p:nvPr/>
        </p:nvSpPr>
        <p:spPr>
          <a:xfrm>
            <a:off x="0" y="490330"/>
            <a:ext cx="225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Here is a map to help you with the task. You can also use an atlas if you have one, a road map for the car or online maps such as google.</a:t>
            </a:r>
          </a:p>
        </p:txBody>
      </p:sp>
    </p:spTree>
    <p:extLst>
      <p:ext uri="{BB962C8B-B14F-4D97-AF65-F5344CB8AC3E}">
        <p14:creationId xmlns:p14="http://schemas.microsoft.com/office/powerpoint/2010/main" val="51833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Now add the location of the 10 cities in the table to this map.  Add a new symbol to the key to represent these ‘fastest-growing cities’.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Howells</dc:creator>
  <cp:lastModifiedBy>Alyson Sibbald</cp:lastModifiedBy>
  <cp:revision>6</cp:revision>
  <dcterms:created xsi:type="dcterms:W3CDTF">2020-05-09T10:00:48Z</dcterms:created>
  <dcterms:modified xsi:type="dcterms:W3CDTF">2020-05-11T17:10:58Z</dcterms:modified>
</cp:coreProperties>
</file>