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 id="2147483660" r:id="rId6"/>
    <p:sldMasterId id="2147483714" r:id="rId7"/>
  </p:sldMasterIdLst>
  <p:sldIdLst>
    <p:sldId id="256" r:id="rId8"/>
    <p:sldId id="257" r:id="rId9"/>
    <p:sldId id="259" r:id="rId10"/>
    <p:sldId id="260" r:id="rId11"/>
    <p:sldId id="261" r:id="rId12"/>
    <p:sldId id="262" r:id="rId13"/>
    <p:sldId id="263" r:id="rId14"/>
    <p:sldId id="284" r:id="rId15"/>
    <p:sldId id="264" r:id="rId16"/>
    <p:sldId id="265" r:id="rId17"/>
    <p:sldId id="266" r:id="rId18"/>
    <p:sldId id="283" r:id="rId19"/>
    <p:sldId id="267" r:id="rId20"/>
    <p:sldId id="268" r:id="rId21"/>
    <p:sldId id="269" r:id="rId22"/>
    <p:sldId id="270" r:id="rId23"/>
    <p:sldId id="282" r:id="rId24"/>
    <p:sldId id="271" r:id="rId25"/>
    <p:sldId id="272" r:id="rId26"/>
    <p:sldId id="274" r:id="rId27"/>
    <p:sldId id="281" r:id="rId28"/>
    <p:sldId id="273" r:id="rId29"/>
    <p:sldId id="275" r:id="rId30"/>
    <p:sldId id="285" r:id="rId31"/>
    <p:sldId id="276" r:id="rId32"/>
    <p:sldId id="277" r:id="rId33"/>
    <p:sldId id="278" r:id="rId34"/>
    <p:sldId id="279" r:id="rId35"/>
    <p:sldId id="280" r:id="rId36"/>
    <p:sldId id="28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3" d="100"/>
          <a:sy n="113" d="100"/>
        </p:scale>
        <p:origin x="45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s Stainton" userId="c8c5ab9e-3a15-4d6f-b1c1-474794319b32" providerId="ADAL" clId="{648F66BB-DB04-4C10-9D2E-700C083B02B2}"/>
    <pc:docChg chg="modSld">
      <pc:chgData name="Mrs Stainton" userId="c8c5ab9e-3a15-4d6f-b1c1-474794319b32" providerId="ADAL" clId="{648F66BB-DB04-4C10-9D2E-700C083B02B2}" dt="2026-01-27T12:59:41.652" v="3" actId="20577"/>
      <pc:docMkLst>
        <pc:docMk/>
      </pc:docMkLst>
      <pc:sldChg chg="modSp">
        <pc:chgData name="Mrs Stainton" userId="c8c5ab9e-3a15-4d6f-b1c1-474794319b32" providerId="ADAL" clId="{648F66BB-DB04-4C10-9D2E-700C083B02B2}" dt="2026-01-27T12:59:41.652" v="3" actId="20577"/>
        <pc:sldMkLst>
          <pc:docMk/>
          <pc:sldMk cId="2393813931" sldId="256"/>
        </pc:sldMkLst>
        <pc:spChg chg="mod">
          <ac:chgData name="Mrs Stainton" userId="c8c5ab9e-3a15-4d6f-b1c1-474794319b32" providerId="ADAL" clId="{648F66BB-DB04-4C10-9D2E-700C083B02B2}" dt="2026-01-27T12:59:41.652" v="3" actId="20577"/>
          <ac:spMkLst>
            <pc:docMk/>
            <pc:sldMk cId="2393813931" sldId="256"/>
            <ac:spMk id="3" creationId="{313042EB-2703-47F4-875F-E1E536227E68}"/>
          </ac:spMkLst>
        </pc:spChg>
      </pc:sldChg>
    </pc:docChg>
  </pc:docChgLst>
  <pc:docChgLst>
    <pc:chgData name="Mrs Stainton" userId="c8c5ab9e-3a15-4d6f-b1c1-474794319b32" providerId="ADAL" clId="{14F2CEBF-3949-450E-8CC3-CBAE13830562}"/>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2F51A-FB61-42B5-8F14-690C5AE049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C11D541-0B9A-4108-BCE5-FC2D5E4605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A25166B-E99A-45B5-A0EF-CF04CAB9AEFE}"/>
              </a:ext>
            </a:extLst>
          </p:cNvPr>
          <p:cNvSpPr>
            <a:spLocks noGrp="1"/>
          </p:cNvSpPr>
          <p:nvPr>
            <p:ph type="dt" sz="half" idx="10"/>
          </p:nvPr>
        </p:nvSpPr>
        <p:spPr/>
        <p:txBody>
          <a:bodyPr/>
          <a:lstStyle/>
          <a:p>
            <a:fld id="{0B8E3164-C6F5-4D84-86D0-94FB2CE284A6}" type="datetimeFigureOut">
              <a:rPr lang="en-GB" smtClean="0"/>
              <a:t>27/01/2026</a:t>
            </a:fld>
            <a:endParaRPr lang="en-GB"/>
          </a:p>
        </p:txBody>
      </p:sp>
      <p:sp>
        <p:nvSpPr>
          <p:cNvPr id="5" name="Footer Placeholder 4">
            <a:extLst>
              <a:ext uri="{FF2B5EF4-FFF2-40B4-BE49-F238E27FC236}">
                <a16:creationId xmlns:a16="http://schemas.microsoft.com/office/drawing/2014/main" id="{4830CDB6-0E29-4C21-BCFA-CFD7BC148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733A84-181D-4E4D-9FB8-15E65D7187AE}"/>
              </a:ext>
            </a:extLst>
          </p:cNvPr>
          <p:cNvSpPr>
            <a:spLocks noGrp="1"/>
          </p:cNvSpPr>
          <p:nvPr>
            <p:ph type="sldNum" sz="quarter" idx="12"/>
          </p:nvPr>
        </p:nvSpPr>
        <p:spPr/>
        <p:txBody>
          <a:bodyPr/>
          <a:lstStyle/>
          <a:p>
            <a:fld id="{2D912145-0825-4ECC-91B1-276E38D300F3}" type="slidenum">
              <a:rPr lang="en-GB" smtClean="0"/>
              <a:t>‹#›</a:t>
            </a:fld>
            <a:endParaRPr lang="en-GB"/>
          </a:p>
        </p:txBody>
      </p:sp>
    </p:spTree>
    <p:extLst>
      <p:ext uri="{BB962C8B-B14F-4D97-AF65-F5344CB8AC3E}">
        <p14:creationId xmlns:p14="http://schemas.microsoft.com/office/powerpoint/2010/main" val="1159757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556C4-7602-45EC-BD6E-093E1BA484A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91A86BD-F070-4641-A2CD-D1090A61234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F4EE72-136C-46F2-8491-998FFDFF44B5}"/>
              </a:ext>
            </a:extLst>
          </p:cNvPr>
          <p:cNvSpPr>
            <a:spLocks noGrp="1"/>
          </p:cNvSpPr>
          <p:nvPr>
            <p:ph type="dt" sz="half" idx="10"/>
          </p:nvPr>
        </p:nvSpPr>
        <p:spPr/>
        <p:txBody>
          <a:bodyPr/>
          <a:lstStyle/>
          <a:p>
            <a:fld id="{0B8E3164-C6F5-4D84-86D0-94FB2CE284A6}" type="datetimeFigureOut">
              <a:rPr lang="en-GB" smtClean="0"/>
              <a:t>27/01/2026</a:t>
            </a:fld>
            <a:endParaRPr lang="en-GB"/>
          </a:p>
        </p:txBody>
      </p:sp>
      <p:sp>
        <p:nvSpPr>
          <p:cNvPr id="5" name="Footer Placeholder 4">
            <a:extLst>
              <a:ext uri="{FF2B5EF4-FFF2-40B4-BE49-F238E27FC236}">
                <a16:creationId xmlns:a16="http://schemas.microsoft.com/office/drawing/2014/main" id="{0C9CD9E1-4E12-4816-A81A-0C4A7F1E65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C3B2E2-2F45-41E4-AC1F-4E57ED664303}"/>
              </a:ext>
            </a:extLst>
          </p:cNvPr>
          <p:cNvSpPr>
            <a:spLocks noGrp="1"/>
          </p:cNvSpPr>
          <p:nvPr>
            <p:ph type="sldNum" sz="quarter" idx="12"/>
          </p:nvPr>
        </p:nvSpPr>
        <p:spPr/>
        <p:txBody>
          <a:bodyPr/>
          <a:lstStyle/>
          <a:p>
            <a:fld id="{2D912145-0825-4ECC-91B1-276E38D300F3}" type="slidenum">
              <a:rPr lang="en-GB" smtClean="0"/>
              <a:t>‹#›</a:t>
            </a:fld>
            <a:endParaRPr lang="en-GB"/>
          </a:p>
        </p:txBody>
      </p:sp>
    </p:spTree>
    <p:extLst>
      <p:ext uri="{BB962C8B-B14F-4D97-AF65-F5344CB8AC3E}">
        <p14:creationId xmlns:p14="http://schemas.microsoft.com/office/powerpoint/2010/main" val="2814764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8F5FD7-83DA-490A-8F58-9573A68F51E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931970-ED58-4CEC-A668-B577C9B7F7C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3A6DDF-D7D3-4765-96F9-5003DB24DE9C}"/>
              </a:ext>
            </a:extLst>
          </p:cNvPr>
          <p:cNvSpPr>
            <a:spLocks noGrp="1"/>
          </p:cNvSpPr>
          <p:nvPr>
            <p:ph type="dt" sz="half" idx="10"/>
          </p:nvPr>
        </p:nvSpPr>
        <p:spPr/>
        <p:txBody>
          <a:bodyPr/>
          <a:lstStyle/>
          <a:p>
            <a:fld id="{0B8E3164-C6F5-4D84-86D0-94FB2CE284A6}" type="datetimeFigureOut">
              <a:rPr lang="en-GB" smtClean="0"/>
              <a:t>27/01/2026</a:t>
            </a:fld>
            <a:endParaRPr lang="en-GB"/>
          </a:p>
        </p:txBody>
      </p:sp>
      <p:sp>
        <p:nvSpPr>
          <p:cNvPr id="5" name="Footer Placeholder 4">
            <a:extLst>
              <a:ext uri="{FF2B5EF4-FFF2-40B4-BE49-F238E27FC236}">
                <a16:creationId xmlns:a16="http://schemas.microsoft.com/office/drawing/2014/main" id="{BBD8E3A4-ECFA-48FE-803C-C1271A7AB6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E18690-901F-4C2A-9BEF-89C6B3F71CF0}"/>
              </a:ext>
            </a:extLst>
          </p:cNvPr>
          <p:cNvSpPr>
            <a:spLocks noGrp="1"/>
          </p:cNvSpPr>
          <p:nvPr>
            <p:ph type="sldNum" sz="quarter" idx="12"/>
          </p:nvPr>
        </p:nvSpPr>
        <p:spPr/>
        <p:txBody>
          <a:bodyPr/>
          <a:lstStyle/>
          <a:p>
            <a:fld id="{2D912145-0825-4ECC-91B1-276E38D300F3}" type="slidenum">
              <a:rPr lang="en-GB" smtClean="0"/>
              <a:t>‹#›</a:t>
            </a:fld>
            <a:endParaRPr lang="en-GB"/>
          </a:p>
        </p:txBody>
      </p:sp>
    </p:spTree>
    <p:extLst>
      <p:ext uri="{BB962C8B-B14F-4D97-AF65-F5344CB8AC3E}">
        <p14:creationId xmlns:p14="http://schemas.microsoft.com/office/powerpoint/2010/main" val="2223110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65A06-F553-4DE8-9902-47351E3D94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350C159-E84B-443D-963C-F8CE764F97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3377BB8-B301-479F-8E0A-B9C1D84C062C}"/>
              </a:ext>
            </a:extLst>
          </p:cNvPr>
          <p:cNvSpPr>
            <a:spLocks noGrp="1"/>
          </p:cNvSpPr>
          <p:nvPr>
            <p:ph type="dt" sz="half" idx="10"/>
          </p:nvPr>
        </p:nvSpPr>
        <p:spPr/>
        <p:txBody>
          <a:bodyPr/>
          <a:lstStyle/>
          <a:p>
            <a:fld id="{2F4428D8-C758-4298-8D92-2EAC7DF046A6}" type="datetimeFigureOut">
              <a:rPr lang="en-GB" smtClean="0"/>
              <a:t>27/01/2026</a:t>
            </a:fld>
            <a:endParaRPr lang="en-GB"/>
          </a:p>
        </p:txBody>
      </p:sp>
      <p:sp>
        <p:nvSpPr>
          <p:cNvPr id="5" name="Footer Placeholder 4">
            <a:extLst>
              <a:ext uri="{FF2B5EF4-FFF2-40B4-BE49-F238E27FC236}">
                <a16:creationId xmlns:a16="http://schemas.microsoft.com/office/drawing/2014/main" id="{E73C461F-71D1-48A1-8A47-2CAA5A9939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28589F-C3E3-4344-8F5C-9E4E0C0E90F1}"/>
              </a:ext>
            </a:extLst>
          </p:cNvPr>
          <p:cNvSpPr>
            <a:spLocks noGrp="1"/>
          </p:cNvSpPr>
          <p:nvPr>
            <p:ph type="sldNum" sz="quarter" idx="12"/>
          </p:nvPr>
        </p:nvSpPr>
        <p:spPr/>
        <p:txBody>
          <a:bodyPr/>
          <a:lstStyle/>
          <a:p>
            <a:fld id="{9BD82383-1D8E-471E-A912-AE12ADD5B420}" type="slidenum">
              <a:rPr lang="en-GB" smtClean="0"/>
              <a:t>‹#›</a:t>
            </a:fld>
            <a:endParaRPr lang="en-GB"/>
          </a:p>
        </p:txBody>
      </p:sp>
    </p:spTree>
    <p:extLst>
      <p:ext uri="{BB962C8B-B14F-4D97-AF65-F5344CB8AC3E}">
        <p14:creationId xmlns:p14="http://schemas.microsoft.com/office/powerpoint/2010/main" val="4071581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217B0-CFD7-4F15-846B-221C35CFE9D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D7ED776-FB02-457B-A32B-7929243699C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98D948E-B3E7-4487-A427-F8F228700483}"/>
              </a:ext>
            </a:extLst>
          </p:cNvPr>
          <p:cNvSpPr>
            <a:spLocks noGrp="1"/>
          </p:cNvSpPr>
          <p:nvPr>
            <p:ph type="dt" sz="half" idx="10"/>
          </p:nvPr>
        </p:nvSpPr>
        <p:spPr/>
        <p:txBody>
          <a:bodyPr/>
          <a:lstStyle/>
          <a:p>
            <a:fld id="{2F4428D8-C758-4298-8D92-2EAC7DF046A6}" type="datetimeFigureOut">
              <a:rPr lang="en-GB" smtClean="0"/>
              <a:t>27/01/2026</a:t>
            </a:fld>
            <a:endParaRPr lang="en-GB"/>
          </a:p>
        </p:txBody>
      </p:sp>
      <p:sp>
        <p:nvSpPr>
          <p:cNvPr id="5" name="Footer Placeholder 4">
            <a:extLst>
              <a:ext uri="{FF2B5EF4-FFF2-40B4-BE49-F238E27FC236}">
                <a16:creationId xmlns:a16="http://schemas.microsoft.com/office/drawing/2014/main" id="{33439B96-6519-4F23-BBB1-1F7A5C52A6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429A86-D506-41D8-9F75-ED9B0D553314}"/>
              </a:ext>
            </a:extLst>
          </p:cNvPr>
          <p:cNvSpPr>
            <a:spLocks noGrp="1"/>
          </p:cNvSpPr>
          <p:nvPr>
            <p:ph type="sldNum" sz="quarter" idx="12"/>
          </p:nvPr>
        </p:nvSpPr>
        <p:spPr/>
        <p:txBody>
          <a:bodyPr/>
          <a:lstStyle/>
          <a:p>
            <a:fld id="{9BD82383-1D8E-471E-A912-AE12ADD5B420}" type="slidenum">
              <a:rPr lang="en-GB" smtClean="0"/>
              <a:t>‹#›</a:t>
            </a:fld>
            <a:endParaRPr lang="en-GB"/>
          </a:p>
        </p:txBody>
      </p:sp>
    </p:spTree>
    <p:extLst>
      <p:ext uri="{BB962C8B-B14F-4D97-AF65-F5344CB8AC3E}">
        <p14:creationId xmlns:p14="http://schemas.microsoft.com/office/powerpoint/2010/main" val="847017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EDCCA-3D6D-4758-9B51-0F3EE5895F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89AC1BA-EC7B-41D8-9560-47127DC5E1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E0291DD-A3C5-485C-AEE3-D4234B377AF7}"/>
              </a:ext>
            </a:extLst>
          </p:cNvPr>
          <p:cNvSpPr>
            <a:spLocks noGrp="1"/>
          </p:cNvSpPr>
          <p:nvPr>
            <p:ph type="dt" sz="half" idx="10"/>
          </p:nvPr>
        </p:nvSpPr>
        <p:spPr/>
        <p:txBody>
          <a:bodyPr/>
          <a:lstStyle/>
          <a:p>
            <a:fld id="{2F4428D8-C758-4298-8D92-2EAC7DF046A6}" type="datetimeFigureOut">
              <a:rPr lang="en-GB" smtClean="0"/>
              <a:t>27/01/2026</a:t>
            </a:fld>
            <a:endParaRPr lang="en-GB"/>
          </a:p>
        </p:txBody>
      </p:sp>
      <p:sp>
        <p:nvSpPr>
          <p:cNvPr id="5" name="Footer Placeholder 4">
            <a:extLst>
              <a:ext uri="{FF2B5EF4-FFF2-40B4-BE49-F238E27FC236}">
                <a16:creationId xmlns:a16="http://schemas.microsoft.com/office/drawing/2014/main" id="{C7B7E6F8-87DB-4C79-88B2-26C5E8006D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226A3E-3097-46E3-9838-F3F239353FE8}"/>
              </a:ext>
            </a:extLst>
          </p:cNvPr>
          <p:cNvSpPr>
            <a:spLocks noGrp="1"/>
          </p:cNvSpPr>
          <p:nvPr>
            <p:ph type="sldNum" sz="quarter" idx="12"/>
          </p:nvPr>
        </p:nvSpPr>
        <p:spPr/>
        <p:txBody>
          <a:bodyPr/>
          <a:lstStyle/>
          <a:p>
            <a:fld id="{9BD82383-1D8E-471E-A912-AE12ADD5B420}" type="slidenum">
              <a:rPr lang="en-GB" smtClean="0"/>
              <a:t>‹#›</a:t>
            </a:fld>
            <a:endParaRPr lang="en-GB"/>
          </a:p>
        </p:txBody>
      </p:sp>
    </p:spTree>
    <p:extLst>
      <p:ext uri="{BB962C8B-B14F-4D97-AF65-F5344CB8AC3E}">
        <p14:creationId xmlns:p14="http://schemas.microsoft.com/office/powerpoint/2010/main" val="29036815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0B47E-616B-4E36-AF0E-9852E1CDF08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89E97C3-7289-4C31-9C16-47AC8CEB9CA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0F785EE-1599-4FF1-9318-04E5033D2DD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DC180B0-E6C8-4D52-A90D-1D1DAF4B6CB4}"/>
              </a:ext>
            </a:extLst>
          </p:cNvPr>
          <p:cNvSpPr>
            <a:spLocks noGrp="1"/>
          </p:cNvSpPr>
          <p:nvPr>
            <p:ph type="dt" sz="half" idx="10"/>
          </p:nvPr>
        </p:nvSpPr>
        <p:spPr/>
        <p:txBody>
          <a:bodyPr/>
          <a:lstStyle/>
          <a:p>
            <a:fld id="{2F4428D8-C758-4298-8D92-2EAC7DF046A6}" type="datetimeFigureOut">
              <a:rPr lang="en-GB" smtClean="0"/>
              <a:t>27/01/2026</a:t>
            </a:fld>
            <a:endParaRPr lang="en-GB"/>
          </a:p>
        </p:txBody>
      </p:sp>
      <p:sp>
        <p:nvSpPr>
          <p:cNvPr id="6" name="Footer Placeholder 5">
            <a:extLst>
              <a:ext uri="{FF2B5EF4-FFF2-40B4-BE49-F238E27FC236}">
                <a16:creationId xmlns:a16="http://schemas.microsoft.com/office/drawing/2014/main" id="{7C92B25C-F6F9-43D1-9405-08477A0F6A5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58A91D-DACF-4AC5-90FB-473C3387FA12}"/>
              </a:ext>
            </a:extLst>
          </p:cNvPr>
          <p:cNvSpPr>
            <a:spLocks noGrp="1"/>
          </p:cNvSpPr>
          <p:nvPr>
            <p:ph type="sldNum" sz="quarter" idx="12"/>
          </p:nvPr>
        </p:nvSpPr>
        <p:spPr/>
        <p:txBody>
          <a:bodyPr/>
          <a:lstStyle/>
          <a:p>
            <a:fld id="{9BD82383-1D8E-471E-A912-AE12ADD5B420}" type="slidenum">
              <a:rPr lang="en-GB" smtClean="0"/>
              <a:t>‹#›</a:t>
            </a:fld>
            <a:endParaRPr lang="en-GB"/>
          </a:p>
        </p:txBody>
      </p:sp>
    </p:spTree>
    <p:extLst>
      <p:ext uri="{BB962C8B-B14F-4D97-AF65-F5344CB8AC3E}">
        <p14:creationId xmlns:p14="http://schemas.microsoft.com/office/powerpoint/2010/main" val="3076227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8CB29-6FC2-4D43-80B8-E8525D3E948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1257DD-0700-46B9-8267-DF6C301483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C2A3507-56EC-4FC6-BA5A-9F0E9B52299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CE7B384-EBFB-4850-B3AE-E8CD189482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E1B96B4-E674-4B16-8119-EE7135767B8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BF697EE-EA1D-4214-BCDD-46155E31036D}"/>
              </a:ext>
            </a:extLst>
          </p:cNvPr>
          <p:cNvSpPr>
            <a:spLocks noGrp="1"/>
          </p:cNvSpPr>
          <p:nvPr>
            <p:ph type="dt" sz="half" idx="10"/>
          </p:nvPr>
        </p:nvSpPr>
        <p:spPr/>
        <p:txBody>
          <a:bodyPr/>
          <a:lstStyle/>
          <a:p>
            <a:fld id="{2F4428D8-C758-4298-8D92-2EAC7DF046A6}" type="datetimeFigureOut">
              <a:rPr lang="en-GB" smtClean="0"/>
              <a:t>27/01/2026</a:t>
            </a:fld>
            <a:endParaRPr lang="en-GB"/>
          </a:p>
        </p:txBody>
      </p:sp>
      <p:sp>
        <p:nvSpPr>
          <p:cNvPr id="8" name="Footer Placeholder 7">
            <a:extLst>
              <a:ext uri="{FF2B5EF4-FFF2-40B4-BE49-F238E27FC236}">
                <a16:creationId xmlns:a16="http://schemas.microsoft.com/office/drawing/2014/main" id="{F2FF1AF5-7BB9-418E-B534-C5C729D8795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F3B23C9-B2B8-4F24-BC67-B7E8C6174F63}"/>
              </a:ext>
            </a:extLst>
          </p:cNvPr>
          <p:cNvSpPr>
            <a:spLocks noGrp="1"/>
          </p:cNvSpPr>
          <p:nvPr>
            <p:ph type="sldNum" sz="quarter" idx="12"/>
          </p:nvPr>
        </p:nvSpPr>
        <p:spPr/>
        <p:txBody>
          <a:bodyPr/>
          <a:lstStyle/>
          <a:p>
            <a:fld id="{9BD82383-1D8E-471E-A912-AE12ADD5B420}" type="slidenum">
              <a:rPr lang="en-GB" smtClean="0"/>
              <a:t>‹#›</a:t>
            </a:fld>
            <a:endParaRPr lang="en-GB"/>
          </a:p>
        </p:txBody>
      </p:sp>
    </p:spTree>
    <p:extLst>
      <p:ext uri="{BB962C8B-B14F-4D97-AF65-F5344CB8AC3E}">
        <p14:creationId xmlns:p14="http://schemas.microsoft.com/office/powerpoint/2010/main" val="26248249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FF07B-3A95-45BA-8578-32DBAF2235C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2BB89D7-C5D7-4604-AC44-5958F18B067B}"/>
              </a:ext>
            </a:extLst>
          </p:cNvPr>
          <p:cNvSpPr>
            <a:spLocks noGrp="1"/>
          </p:cNvSpPr>
          <p:nvPr>
            <p:ph type="dt" sz="half" idx="10"/>
          </p:nvPr>
        </p:nvSpPr>
        <p:spPr/>
        <p:txBody>
          <a:bodyPr/>
          <a:lstStyle/>
          <a:p>
            <a:fld id="{2F4428D8-C758-4298-8D92-2EAC7DF046A6}" type="datetimeFigureOut">
              <a:rPr lang="en-GB" smtClean="0"/>
              <a:t>27/01/2026</a:t>
            </a:fld>
            <a:endParaRPr lang="en-GB"/>
          </a:p>
        </p:txBody>
      </p:sp>
      <p:sp>
        <p:nvSpPr>
          <p:cNvPr id="4" name="Footer Placeholder 3">
            <a:extLst>
              <a:ext uri="{FF2B5EF4-FFF2-40B4-BE49-F238E27FC236}">
                <a16:creationId xmlns:a16="http://schemas.microsoft.com/office/drawing/2014/main" id="{C1486CB1-EB63-454B-8430-65F3016114A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86D7F52-DB60-40E2-8C36-1992FD8C7311}"/>
              </a:ext>
            </a:extLst>
          </p:cNvPr>
          <p:cNvSpPr>
            <a:spLocks noGrp="1"/>
          </p:cNvSpPr>
          <p:nvPr>
            <p:ph type="sldNum" sz="quarter" idx="12"/>
          </p:nvPr>
        </p:nvSpPr>
        <p:spPr/>
        <p:txBody>
          <a:bodyPr/>
          <a:lstStyle/>
          <a:p>
            <a:fld id="{9BD82383-1D8E-471E-A912-AE12ADD5B420}" type="slidenum">
              <a:rPr lang="en-GB" smtClean="0"/>
              <a:t>‹#›</a:t>
            </a:fld>
            <a:endParaRPr lang="en-GB"/>
          </a:p>
        </p:txBody>
      </p:sp>
    </p:spTree>
    <p:extLst>
      <p:ext uri="{BB962C8B-B14F-4D97-AF65-F5344CB8AC3E}">
        <p14:creationId xmlns:p14="http://schemas.microsoft.com/office/powerpoint/2010/main" val="2293495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7931EA-D72B-401F-8867-529888907F7D}"/>
              </a:ext>
            </a:extLst>
          </p:cNvPr>
          <p:cNvSpPr>
            <a:spLocks noGrp="1"/>
          </p:cNvSpPr>
          <p:nvPr>
            <p:ph type="dt" sz="half" idx="10"/>
          </p:nvPr>
        </p:nvSpPr>
        <p:spPr/>
        <p:txBody>
          <a:bodyPr/>
          <a:lstStyle/>
          <a:p>
            <a:fld id="{2F4428D8-C758-4298-8D92-2EAC7DF046A6}" type="datetimeFigureOut">
              <a:rPr lang="en-GB" smtClean="0"/>
              <a:t>27/01/2026</a:t>
            </a:fld>
            <a:endParaRPr lang="en-GB"/>
          </a:p>
        </p:txBody>
      </p:sp>
      <p:sp>
        <p:nvSpPr>
          <p:cNvPr id="3" name="Footer Placeholder 2">
            <a:extLst>
              <a:ext uri="{FF2B5EF4-FFF2-40B4-BE49-F238E27FC236}">
                <a16:creationId xmlns:a16="http://schemas.microsoft.com/office/drawing/2014/main" id="{9E1C347C-0013-4348-9DCB-FFB13FCF0B2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15C75B2-3D1E-4F57-BE2B-E3F5FC8F0F81}"/>
              </a:ext>
            </a:extLst>
          </p:cNvPr>
          <p:cNvSpPr>
            <a:spLocks noGrp="1"/>
          </p:cNvSpPr>
          <p:nvPr>
            <p:ph type="sldNum" sz="quarter" idx="12"/>
          </p:nvPr>
        </p:nvSpPr>
        <p:spPr/>
        <p:txBody>
          <a:bodyPr/>
          <a:lstStyle/>
          <a:p>
            <a:fld id="{9BD82383-1D8E-471E-A912-AE12ADD5B420}" type="slidenum">
              <a:rPr lang="en-GB" smtClean="0"/>
              <a:t>‹#›</a:t>
            </a:fld>
            <a:endParaRPr lang="en-GB"/>
          </a:p>
        </p:txBody>
      </p:sp>
    </p:spTree>
    <p:extLst>
      <p:ext uri="{BB962C8B-B14F-4D97-AF65-F5344CB8AC3E}">
        <p14:creationId xmlns:p14="http://schemas.microsoft.com/office/powerpoint/2010/main" val="24172733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3902E-45C7-4578-94CD-EF5D21724D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4F6A49-2473-425C-A66F-F987C33932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6FA0F1F-2E03-4764-B879-F6DA34291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809083F-F499-4FC2-8ABC-E7A6612B53EF}"/>
              </a:ext>
            </a:extLst>
          </p:cNvPr>
          <p:cNvSpPr>
            <a:spLocks noGrp="1"/>
          </p:cNvSpPr>
          <p:nvPr>
            <p:ph type="dt" sz="half" idx="10"/>
          </p:nvPr>
        </p:nvSpPr>
        <p:spPr/>
        <p:txBody>
          <a:bodyPr/>
          <a:lstStyle/>
          <a:p>
            <a:fld id="{2F4428D8-C758-4298-8D92-2EAC7DF046A6}" type="datetimeFigureOut">
              <a:rPr lang="en-GB" smtClean="0"/>
              <a:t>27/01/2026</a:t>
            </a:fld>
            <a:endParaRPr lang="en-GB"/>
          </a:p>
        </p:txBody>
      </p:sp>
      <p:sp>
        <p:nvSpPr>
          <p:cNvPr id="6" name="Footer Placeholder 5">
            <a:extLst>
              <a:ext uri="{FF2B5EF4-FFF2-40B4-BE49-F238E27FC236}">
                <a16:creationId xmlns:a16="http://schemas.microsoft.com/office/drawing/2014/main" id="{0AA83A66-A4DA-449B-AF04-5FEA3513DB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FF75029-3420-4AC2-8E56-9CC1C11F611C}"/>
              </a:ext>
            </a:extLst>
          </p:cNvPr>
          <p:cNvSpPr>
            <a:spLocks noGrp="1"/>
          </p:cNvSpPr>
          <p:nvPr>
            <p:ph type="sldNum" sz="quarter" idx="12"/>
          </p:nvPr>
        </p:nvSpPr>
        <p:spPr/>
        <p:txBody>
          <a:bodyPr/>
          <a:lstStyle/>
          <a:p>
            <a:fld id="{9BD82383-1D8E-471E-A912-AE12ADD5B420}" type="slidenum">
              <a:rPr lang="en-GB" smtClean="0"/>
              <a:t>‹#›</a:t>
            </a:fld>
            <a:endParaRPr lang="en-GB"/>
          </a:p>
        </p:txBody>
      </p:sp>
    </p:spTree>
    <p:extLst>
      <p:ext uri="{BB962C8B-B14F-4D97-AF65-F5344CB8AC3E}">
        <p14:creationId xmlns:p14="http://schemas.microsoft.com/office/powerpoint/2010/main" val="610562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B0832-2D11-4741-AE21-607034A98C1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3A1C67-646E-43F9-B38F-2D1B3A8B8F5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ADD0CF-0D7C-4490-8064-26A6973BFA08}"/>
              </a:ext>
            </a:extLst>
          </p:cNvPr>
          <p:cNvSpPr>
            <a:spLocks noGrp="1"/>
          </p:cNvSpPr>
          <p:nvPr>
            <p:ph type="dt" sz="half" idx="10"/>
          </p:nvPr>
        </p:nvSpPr>
        <p:spPr/>
        <p:txBody>
          <a:bodyPr/>
          <a:lstStyle/>
          <a:p>
            <a:fld id="{0B8E3164-C6F5-4D84-86D0-94FB2CE284A6}" type="datetimeFigureOut">
              <a:rPr lang="en-GB" smtClean="0"/>
              <a:t>27/01/2026</a:t>
            </a:fld>
            <a:endParaRPr lang="en-GB"/>
          </a:p>
        </p:txBody>
      </p:sp>
      <p:sp>
        <p:nvSpPr>
          <p:cNvPr id="5" name="Footer Placeholder 4">
            <a:extLst>
              <a:ext uri="{FF2B5EF4-FFF2-40B4-BE49-F238E27FC236}">
                <a16:creationId xmlns:a16="http://schemas.microsoft.com/office/drawing/2014/main" id="{231CB7E7-4766-41D2-BD88-24F333A44D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8504C4-F12D-4781-A5A1-854FED9D9092}"/>
              </a:ext>
            </a:extLst>
          </p:cNvPr>
          <p:cNvSpPr>
            <a:spLocks noGrp="1"/>
          </p:cNvSpPr>
          <p:nvPr>
            <p:ph type="sldNum" sz="quarter" idx="12"/>
          </p:nvPr>
        </p:nvSpPr>
        <p:spPr/>
        <p:txBody>
          <a:bodyPr/>
          <a:lstStyle/>
          <a:p>
            <a:fld id="{2D912145-0825-4ECC-91B1-276E38D300F3}" type="slidenum">
              <a:rPr lang="en-GB" smtClean="0"/>
              <a:t>‹#›</a:t>
            </a:fld>
            <a:endParaRPr lang="en-GB"/>
          </a:p>
        </p:txBody>
      </p:sp>
    </p:spTree>
    <p:extLst>
      <p:ext uri="{BB962C8B-B14F-4D97-AF65-F5344CB8AC3E}">
        <p14:creationId xmlns:p14="http://schemas.microsoft.com/office/powerpoint/2010/main" val="17386768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C19A9-C4B3-46CE-A1CE-BFFBD12D16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5ED1B26-7C06-4003-BFA2-3C1DA4E71B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6C9777D-989E-4646-83DE-3FDAF0EF6E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4FDDAB5-AD90-4481-80EA-6E077A102A32}"/>
              </a:ext>
            </a:extLst>
          </p:cNvPr>
          <p:cNvSpPr>
            <a:spLocks noGrp="1"/>
          </p:cNvSpPr>
          <p:nvPr>
            <p:ph type="dt" sz="half" idx="10"/>
          </p:nvPr>
        </p:nvSpPr>
        <p:spPr/>
        <p:txBody>
          <a:bodyPr/>
          <a:lstStyle/>
          <a:p>
            <a:fld id="{2F4428D8-C758-4298-8D92-2EAC7DF046A6}" type="datetimeFigureOut">
              <a:rPr lang="en-GB" smtClean="0"/>
              <a:t>27/01/2026</a:t>
            </a:fld>
            <a:endParaRPr lang="en-GB"/>
          </a:p>
        </p:txBody>
      </p:sp>
      <p:sp>
        <p:nvSpPr>
          <p:cNvPr id="6" name="Footer Placeholder 5">
            <a:extLst>
              <a:ext uri="{FF2B5EF4-FFF2-40B4-BE49-F238E27FC236}">
                <a16:creationId xmlns:a16="http://schemas.microsoft.com/office/drawing/2014/main" id="{9BE42B14-73FB-4CC6-84BD-037F3E79E15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580A8E-21A8-4A2F-8196-5D81BDE24A28}"/>
              </a:ext>
            </a:extLst>
          </p:cNvPr>
          <p:cNvSpPr>
            <a:spLocks noGrp="1"/>
          </p:cNvSpPr>
          <p:nvPr>
            <p:ph type="sldNum" sz="quarter" idx="12"/>
          </p:nvPr>
        </p:nvSpPr>
        <p:spPr/>
        <p:txBody>
          <a:bodyPr/>
          <a:lstStyle/>
          <a:p>
            <a:fld id="{9BD82383-1D8E-471E-A912-AE12ADD5B420}" type="slidenum">
              <a:rPr lang="en-GB" smtClean="0"/>
              <a:t>‹#›</a:t>
            </a:fld>
            <a:endParaRPr lang="en-GB"/>
          </a:p>
        </p:txBody>
      </p:sp>
    </p:spTree>
    <p:extLst>
      <p:ext uri="{BB962C8B-B14F-4D97-AF65-F5344CB8AC3E}">
        <p14:creationId xmlns:p14="http://schemas.microsoft.com/office/powerpoint/2010/main" val="338738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1ACC-9C0A-435B-8AAE-2032735E100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560BDF5-83CB-4568-930B-5BD0CB357EE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4FC190A-2873-45F1-9030-ADCC52E113D7}"/>
              </a:ext>
            </a:extLst>
          </p:cNvPr>
          <p:cNvSpPr>
            <a:spLocks noGrp="1"/>
          </p:cNvSpPr>
          <p:nvPr>
            <p:ph type="dt" sz="half" idx="10"/>
          </p:nvPr>
        </p:nvSpPr>
        <p:spPr/>
        <p:txBody>
          <a:bodyPr/>
          <a:lstStyle/>
          <a:p>
            <a:fld id="{2F4428D8-C758-4298-8D92-2EAC7DF046A6}" type="datetimeFigureOut">
              <a:rPr lang="en-GB" smtClean="0"/>
              <a:t>27/01/2026</a:t>
            </a:fld>
            <a:endParaRPr lang="en-GB"/>
          </a:p>
        </p:txBody>
      </p:sp>
      <p:sp>
        <p:nvSpPr>
          <p:cNvPr id="5" name="Footer Placeholder 4">
            <a:extLst>
              <a:ext uri="{FF2B5EF4-FFF2-40B4-BE49-F238E27FC236}">
                <a16:creationId xmlns:a16="http://schemas.microsoft.com/office/drawing/2014/main" id="{18FC4796-F608-4811-8C68-B6E8C483E4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B4A992-7D64-479C-9A7A-62259E3BD0AE}"/>
              </a:ext>
            </a:extLst>
          </p:cNvPr>
          <p:cNvSpPr>
            <a:spLocks noGrp="1"/>
          </p:cNvSpPr>
          <p:nvPr>
            <p:ph type="sldNum" sz="quarter" idx="12"/>
          </p:nvPr>
        </p:nvSpPr>
        <p:spPr/>
        <p:txBody>
          <a:bodyPr/>
          <a:lstStyle/>
          <a:p>
            <a:fld id="{9BD82383-1D8E-471E-A912-AE12ADD5B420}" type="slidenum">
              <a:rPr lang="en-GB" smtClean="0"/>
              <a:t>‹#›</a:t>
            </a:fld>
            <a:endParaRPr lang="en-GB"/>
          </a:p>
        </p:txBody>
      </p:sp>
    </p:spTree>
    <p:extLst>
      <p:ext uri="{BB962C8B-B14F-4D97-AF65-F5344CB8AC3E}">
        <p14:creationId xmlns:p14="http://schemas.microsoft.com/office/powerpoint/2010/main" val="22568064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600327-01FB-4E9A-92C0-08CA94C2BEF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7E5277D-E8FF-4C9A-88A3-7D5A0DF2C1A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33142-8A84-42BB-A3A8-B09CE3915A93}"/>
              </a:ext>
            </a:extLst>
          </p:cNvPr>
          <p:cNvSpPr>
            <a:spLocks noGrp="1"/>
          </p:cNvSpPr>
          <p:nvPr>
            <p:ph type="dt" sz="half" idx="10"/>
          </p:nvPr>
        </p:nvSpPr>
        <p:spPr/>
        <p:txBody>
          <a:bodyPr/>
          <a:lstStyle/>
          <a:p>
            <a:fld id="{2F4428D8-C758-4298-8D92-2EAC7DF046A6}" type="datetimeFigureOut">
              <a:rPr lang="en-GB" smtClean="0"/>
              <a:t>27/01/2026</a:t>
            </a:fld>
            <a:endParaRPr lang="en-GB"/>
          </a:p>
        </p:txBody>
      </p:sp>
      <p:sp>
        <p:nvSpPr>
          <p:cNvPr id="5" name="Footer Placeholder 4">
            <a:extLst>
              <a:ext uri="{FF2B5EF4-FFF2-40B4-BE49-F238E27FC236}">
                <a16:creationId xmlns:a16="http://schemas.microsoft.com/office/drawing/2014/main" id="{BCBD817D-CEB0-43B5-960A-3D53724C89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7E3B89-5788-4ACF-8C49-A01C6C4D6E78}"/>
              </a:ext>
            </a:extLst>
          </p:cNvPr>
          <p:cNvSpPr>
            <a:spLocks noGrp="1"/>
          </p:cNvSpPr>
          <p:nvPr>
            <p:ph type="sldNum" sz="quarter" idx="12"/>
          </p:nvPr>
        </p:nvSpPr>
        <p:spPr/>
        <p:txBody>
          <a:bodyPr/>
          <a:lstStyle/>
          <a:p>
            <a:fld id="{9BD82383-1D8E-471E-A912-AE12ADD5B420}" type="slidenum">
              <a:rPr lang="en-GB" smtClean="0"/>
              <a:t>‹#›</a:t>
            </a:fld>
            <a:endParaRPr lang="en-GB"/>
          </a:p>
        </p:txBody>
      </p:sp>
    </p:spTree>
    <p:extLst>
      <p:ext uri="{BB962C8B-B14F-4D97-AF65-F5344CB8AC3E}">
        <p14:creationId xmlns:p14="http://schemas.microsoft.com/office/powerpoint/2010/main" val="24722699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2CC5-C899-434B-98E1-FE40D1C856BC}"/>
              </a:ext>
            </a:extLst>
          </p:cNvPr>
          <p:cNvSpPr>
            <a:spLocks noGrp="1"/>
          </p:cNvSpPr>
          <p:nvPr>
            <p:ph type="title"/>
          </p:nvPr>
        </p:nvSpPr>
        <p:spPr/>
        <p:txBody>
          <a:body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C3551814-BB63-4179-875A-F52256D14FB6}"/>
              </a:ext>
            </a:extLst>
          </p:cNvPr>
          <p:cNvSpPr>
            <a:spLocks noGrp="1"/>
          </p:cNvSpPr>
          <p:nvPr>
            <p:ph type="dt" sz="half" idx="10"/>
          </p:nvPr>
        </p:nvSpPr>
        <p:spPr/>
        <p:txBody>
          <a:bodyPr/>
          <a:lstStyle/>
          <a:p>
            <a:fld id="{2F4428D8-C758-4298-8D92-2EAC7DF046A6}" type="datetimeFigureOut">
              <a:rPr lang="en-GB" smtClean="0"/>
              <a:t>27/01/2026</a:t>
            </a:fld>
            <a:endParaRPr lang="en-GB"/>
          </a:p>
        </p:txBody>
      </p:sp>
      <p:sp>
        <p:nvSpPr>
          <p:cNvPr id="4" name="Footer Placeholder 3">
            <a:extLst>
              <a:ext uri="{FF2B5EF4-FFF2-40B4-BE49-F238E27FC236}">
                <a16:creationId xmlns:a16="http://schemas.microsoft.com/office/drawing/2014/main" id="{C6B74F8A-F2A3-4449-8697-32F2E3B1B7C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2B76533-C86F-4F78-ABC1-91D231765ECD}"/>
              </a:ext>
            </a:extLst>
          </p:cNvPr>
          <p:cNvSpPr>
            <a:spLocks noGrp="1"/>
          </p:cNvSpPr>
          <p:nvPr>
            <p:ph type="sldNum" sz="quarter" idx="12"/>
          </p:nvPr>
        </p:nvSpPr>
        <p:spPr/>
        <p:txBody>
          <a:bodyPr/>
          <a:lstStyle/>
          <a:p>
            <a:fld id="{9BD82383-1D8E-471E-A912-AE12ADD5B420}" type="slidenum">
              <a:rPr lang="en-GB" smtClean="0"/>
              <a:t>‹#›</a:t>
            </a:fld>
            <a:endParaRPr lang="en-GB"/>
          </a:p>
        </p:txBody>
      </p:sp>
    </p:spTree>
    <p:extLst>
      <p:ext uri="{BB962C8B-B14F-4D97-AF65-F5344CB8AC3E}">
        <p14:creationId xmlns:p14="http://schemas.microsoft.com/office/powerpoint/2010/main" val="31372568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DE327-CAB5-4E4F-AC65-81D1E1D366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BFC74EA-8DA3-4B72-8817-505E13085B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9E7F689-3F70-4FEA-870B-1F3434F2462F}"/>
              </a:ext>
            </a:extLst>
          </p:cNvPr>
          <p:cNvSpPr>
            <a:spLocks noGrp="1"/>
          </p:cNvSpPr>
          <p:nvPr>
            <p:ph type="dt" sz="half" idx="10"/>
          </p:nvPr>
        </p:nvSpPr>
        <p:spPr/>
        <p:txBody>
          <a:bodyPr/>
          <a:lstStyle/>
          <a:p>
            <a:fld id="{858B0B08-8242-4268-B4E3-08A79DC65031}" type="datetimeFigureOut">
              <a:rPr lang="en-GB" smtClean="0"/>
              <a:t>27/01/2026</a:t>
            </a:fld>
            <a:endParaRPr lang="en-GB"/>
          </a:p>
        </p:txBody>
      </p:sp>
      <p:sp>
        <p:nvSpPr>
          <p:cNvPr id="5" name="Footer Placeholder 4">
            <a:extLst>
              <a:ext uri="{FF2B5EF4-FFF2-40B4-BE49-F238E27FC236}">
                <a16:creationId xmlns:a16="http://schemas.microsoft.com/office/drawing/2014/main" id="{C3B9F0E0-3C67-412F-85A2-B2250A4B6F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633625-B98A-427F-AD2A-2BBBFC7D94B6}"/>
              </a:ext>
            </a:extLst>
          </p:cNvPr>
          <p:cNvSpPr>
            <a:spLocks noGrp="1"/>
          </p:cNvSpPr>
          <p:nvPr>
            <p:ph type="sldNum" sz="quarter" idx="12"/>
          </p:nvPr>
        </p:nvSpPr>
        <p:spPr/>
        <p:txBody>
          <a:bodyPr/>
          <a:lstStyle/>
          <a:p>
            <a:fld id="{B0764B88-6CA6-4488-B08E-1A19F7CF544C}" type="slidenum">
              <a:rPr lang="en-GB" smtClean="0"/>
              <a:t>‹#›</a:t>
            </a:fld>
            <a:endParaRPr lang="en-GB"/>
          </a:p>
        </p:txBody>
      </p:sp>
    </p:spTree>
    <p:extLst>
      <p:ext uri="{BB962C8B-B14F-4D97-AF65-F5344CB8AC3E}">
        <p14:creationId xmlns:p14="http://schemas.microsoft.com/office/powerpoint/2010/main" val="33446165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0F51A-79E8-4B79-B58C-C49E662F7A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9D90BF2-37BE-4D62-BC5A-B429A31F2B4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F53486-1ECD-4D10-8944-365B736ADC3D}"/>
              </a:ext>
            </a:extLst>
          </p:cNvPr>
          <p:cNvSpPr>
            <a:spLocks noGrp="1"/>
          </p:cNvSpPr>
          <p:nvPr>
            <p:ph type="dt" sz="half" idx="10"/>
          </p:nvPr>
        </p:nvSpPr>
        <p:spPr/>
        <p:txBody>
          <a:bodyPr/>
          <a:lstStyle/>
          <a:p>
            <a:fld id="{858B0B08-8242-4268-B4E3-08A79DC65031}" type="datetimeFigureOut">
              <a:rPr lang="en-GB" smtClean="0"/>
              <a:t>27/01/2026</a:t>
            </a:fld>
            <a:endParaRPr lang="en-GB"/>
          </a:p>
        </p:txBody>
      </p:sp>
      <p:sp>
        <p:nvSpPr>
          <p:cNvPr id="5" name="Footer Placeholder 4">
            <a:extLst>
              <a:ext uri="{FF2B5EF4-FFF2-40B4-BE49-F238E27FC236}">
                <a16:creationId xmlns:a16="http://schemas.microsoft.com/office/drawing/2014/main" id="{B71B2CEC-4EC1-4C3A-B9ED-39AA683F39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9C0A5C-A65E-440D-9271-9F6B15756226}"/>
              </a:ext>
            </a:extLst>
          </p:cNvPr>
          <p:cNvSpPr>
            <a:spLocks noGrp="1"/>
          </p:cNvSpPr>
          <p:nvPr>
            <p:ph type="sldNum" sz="quarter" idx="12"/>
          </p:nvPr>
        </p:nvSpPr>
        <p:spPr/>
        <p:txBody>
          <a:bodyPr/>
          <a:lstStyle/>
          <a:p>
            <a:fld id="{B0764B88-6CA6-4488-B08E-1A19F7CF544C}" type="slidenum">
              <a:rPr lang="en-GB" smtClean="0"/>
              <a:t>‹#›</a:t>
            </a:fld>
            <a:endParaRPr lang="en-GB"/>
          </a:p>
        </p:txBody>
      </p:sp>
    </p:spTree>
    <p:extLst>
      <p:ext uri="{BB962C8B-B14F-4D97-AF65-F5344CB8AC3E}">
        <p14:creationId xmlns:p14="http://schemas.microsoft.com/office/powerpoint/2010/main" val="2449117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1E67D-6E23-44E1-8878-7F7B428F43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3DBE249-5F4C-4BCA-8407-489A0D1CB2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22B8269-BB8B-4D3E-A4A7-6272EC92D430}"/>
              </a:ext>
            </a:extLst>
          </p:cNvPr>
          <p:cNvSpPr>
            <a:spLocks noGrp="1"/>
          </p:cNvSpPr>
          <p:nvPr>
            <p:ph type="dt" sz="half" idx="10"/>
          </p:nvPr>
        </p:nvSpPr>
        <p:spPr/>
        <p:txBody>
          <a:bodyPr/>
          <a:lstStyle/>
          <a:p>
            <a:fld id="{858B0B08-8242-4268-B4E3-08A79DC65031}" type="datetimeFigureOut">
              <a:rPr lang="en-GB" smtClean="0"/>
              <a:t>27/01/2026</a:t>
            </a:fld>
            <a:endParaRPr lang="en-GB"/>
          </a:p>
        </p:txBody>
      </p:sp>
      <p:sp>
        <p:nvSpPr>
          <p:cNvPr id="5" name="Footer Placeholder 4">
            <a:extLst>
              <a:ext uri="{FF2B5EF4-FFF2-40B4-BE49-F238E27FC236}">
                <a16:creationId xmlns:a16="http://schemas.microsoft.com/office/drawing/2014/main" id="{139EC726-80ED-401C-9155-417124CB20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12D85D-5FB6-48FF-9E34-7B6B63591EB9}"/>
              </a:ext>
            </a:extLst>
          </p:cNvPr>
          <p:cNvSpPr>
            <a:spLocks noGrp="1"/>
          </p:cNvSpPr>
          <p:nvPr>
            <p:ph type="sldNum" sz="quarter" idx="12"/>
          </p:nvPr>
        </p:nvSpPr>
        <p:spPr/>
        <p:txBody>
          <a:bodyPr/>
          <a:lstStyle/>
          <a:p>
            <a:fld id="{B0764B88-6CA6-4488-B08E-1A19F7CF544C}" type="slidenum">
              <a:rPr lang="en-GB" smtClean="0"/>
              <a:t>‹#›</a:t>
            </a:fld>
            <a:endParaRPr lang="en-GB"/>
          </a:p>
        </p:txBody>
      </p:sp>
    </p:spTree>
    <p:extLst>
      <p:ext uri="{BB962C8B-B14F-4D97-AF65-F5344CB8AC3E}">
        <p14:creationId xmlns:p14="http://schemas.microsoft.com/office/powerpoint/2010/main" val="40247434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84758-C31F-4D7E-881D-28F989C8A1C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DC1B163-3B13-4BC4-BDC7-1F995582B2D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17D287E-F444-4A05-A7CB-AF7C7BE3C4D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4F7D3A9-40DA-4953-9110-3C6F239E26E3}"/>
              </a:ext>
            </a:extLst>
          </p:cNvPr>
          <p:cNvSpPr>
            <a:spLocks noGrp="1"/>
          </p:cNvSpPr>
          <p:nvPr>
            <p:ph type="dt" sz="half" idx="10"/>
          </p:nvPr>
        </p:nvSpPr>
        <p:spPr/>
        <p:txBody>
          <a:bodyPr/>
          <a:lstStyle/>
          <a:p>
            <a:fld id="{858B0B08-8242-4268-B4E3-08A79DC65031}" type="datetimeFigureOut">
              <a:rPr lang="en-GB" smtClean="0"/>
              <a:t>27/01/2026</a:t>
            </a:fld>
            <a:endParaRPr lang="en-GB"/>
          </a:p>
        </p:txBody>
      </p:sp>
      <p:sp>
        <p:nvSpPr>
          <p:cNvPr id="6" name="Footer Placeholder 5">
            <a:extLst>
              <a:ext uri="{FF2B5EF4-FFF2-40B4-BE49-F238E27FC236}">
                <a16:creationId xmlns:a16="http://schemas.microsoft.com/office/drawing/2014/main" id="{AE4A0066-C6F9-46F0-B0BB-4E0D601E980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076296-A644-4F29-82DD-7D59EFE407D5}"/>
              </a:ext>
            </a:extLst>
          </p:cNvPr>
          <p:cNvSpPr>
            <a:spLocks noGrp="1"/>
          </p:cNvSpPr>
          <p:nvPr>
            <p:ph type="sldNum" sz="quarter" idx="12"/>
          </p:nvPr>
        </p:nvSpPr>
        <p:spPr/>
        <p:txBody>
          <a:bodyPr/>
          <a:lstStyle/>
          <a:p>
            <a:fld id="{B0764B88-6CA6-4488-B08E-1A19F7CF544C}" type="slidenum">
              <a:rPr lang="en-GB" smtClean="0"/>
              <a:t>‹#›</a:t>
            </a:fld>
            <a:endParaRPr lang="en-GB"/>
          </a:p>
        </p:txBody>
      </p:sp>
    </p:spTree>
    <p:extLst>
      <p:ext uri="{BB962C8B-B14F-4D97-AF65-F5344CB8AC3E}">
        <p14:creationId xmlns:p14="http://schemas.microsoft.com/office/powerpoint/2010/main" val="40257223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532B2-3819-4B02-8B59-5CB88C25B2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4A4982-5365-401A-A222-C465CC5799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F97829F-BDB7-49A2-8595-6E1277E795C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929602-DBBF-444C-9330-C7632A9AAA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D9A8B6B-4FFA-404F-9673-C1E570DFA7C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E64C526-92E7-4D08-BF1D-904AE3397667}"/>
              </a:ext>
            </a:extLst>
          </p:cNvPr>
          <p:cNvSpPr>
            <a:spLocks noGrp="1"/>
          </p:cNvSpPr>
          <p:nvPr>
            <p:ph type="dt" sz="half" idx="10"/>
          </p:nvPr>
        </p:nvSpPr>
        <p:spPr/>
        <p:txBody>
          <a:bodyPr/>
          <a:lstStyle/>
          <a:p>
            <a:fld id="{858B0B08-8242-4268-B4E3-08A79DC65031}" type="datetimeFigureOut">
              <a:rPr lang="en-GB" smtClean="0"/>
              <a:t>27/01/2026</a:t>
            </a:fld>
            <a:endParaRPr lang="en-GB"/>
          </a:p>
        </p:txBody>
      </p:sp>
      <p:sp>
        <p:nvSpPr>
          <p:cNvPr id="8" name="Footer Placeholder 7">
            <a:extLst>
              <a:ext uri="{FF2B5EF4-FFF2-40B4-BE49-F238E27FC236}">
                <a16:creationId xmlns:a16="http://schemas.microsoft.com/office/drawing/2014/main" id="{35D4F745-9F61-4277-B1B3-F56F48E0646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6A0C1FE-6275-4CC3-ADFF-7297A6471C49}"/>
              </a:ext>
            </a:extLst>
          </p:cNvPr>
          <p:cNvSpPr>
            <a:spLocks noGrp="1"/>
          </p:cNvSpPr>
          <p:nvPr>
            <p:ph type="sldNum" sz="quarter" idx="12"/>
          </p:nvPr>
        </p:nvSpPr>
        <p:spPr/>
        <p:txBody>
          <a:bodyPr/>
          <a:lstStyle/>
          <a:p>
            <a:fld id="{B0764B88-6CA6-4488-B08E-1A19F7CF544C}" type="slidenum">
              <a:rPr lang="en-GB" smtClean="0"/>
              <a:t>‹#›</a:t>
            </a:fld>
            <a:endParaRPr lang="en-GB"/>
          </a:p>
        </p:txBody>
      </p:sp>
    </p:spTree>
    <p:extLst>
      <p:ext uri="{BB962C8B-B14F-4D97-AF65-F5344CB8AC3E}">
        <p14:creationId xmlns:p14="http://schemas.microsoft.com/office/powerpoint/2010/main" val="3873534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2F78B-F567-437C-B5CB-93C8D637036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D30DEFD-6576-44C8-8919-6F431B9CE894}"/>
              </a:ext>
            </a:extLst>
          </p:cNvPr>
          <p:cNvSpPr>
            <a:spLocks noGrp="1"/>
          </p:cNvSpPr>
          <p:nvPr>
            <p:ph type="dt" sz="half" idx="10"/>
          </p:nvPr>
        </p:nvSpPr>
        <p:spPr/>
        <p:txBody>
          <a:bodyPr/>
          <a:lstStyle/>
          <a:p>
            <a:fld id="{858B0B08-8242-4268-B4E3-08A79DC65031}" type="datetimeFigureOut">
              <a:rPr lang="en-GB" smtClean="0"/>
              <a:t>27/01/2026</a:t>
            </a:fld>
            <a:endParaRPr lang="en-GB"/>
          </a:p>
        </p:txBody>
      </p:sp>
      <p:sp>
        <p:nvSpPr>
          <p:cNvPr id="4" name="Footer Placeholder 3">
            <a:extLst>
              <a:ext uri="{FF2B5EF4-FFF2-40B4-BE49-F238E27FC236}">
                <a16:creationId xmlns:a16="http://schemas.microsoft.com/office/drawing/2014/main" id="{F1AE2F9B-9F54-4493-A5B3-A4E034B8017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2A1F295-64BD-43EC-B572-1FB5233EF1A5}"/>
              </a:ext>
            </a:extLst>
          </p:cNvPr>
          <p:cNvSpPr>
            <a:spLocks noGrp="1"/>
          </p:cNvSpPr>
          <p:nvPr>
            <p:ph type="sldNum" sz="quarter" idx="12"/>
          </p:nvPr>
        </p:nvSpPr>
        <p:spPr/>
        <p:txBody>
          <a:bodyPr/>
          <a:lstStyle/>
          <a:p>
            <a:fld id="{B0764B88-6CA6-4488-B08E-1A19F7CF544C}" type="slidenum">
              <a:rPr lang="en-GB" smtClean="0"/>
              <a:t>‹#›</a:t>
            </a:fld>
            <a:endParaRPr lang="en-GB"/>
          </a:p>
        </p:txBody>
      </p:sp>
    </p:spTree>
    <p:extLst>
      <p:ext uri="{BB962C8B-B14F-4D97-AF65-F5344CB8AC3E}">
        <p14:creationId xmlns:p14="http://schemas.microsoft.com/office/powerpoint/2010/main" val="1057272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04D68-E467-4C0A-B48C-A065575C5F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5EB0425-486B-4C68-B48E-9E5D0B7AF6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BF7C012-B5F4-4896-837B-83C7B3421594}"/>
              </a:ext>
            </a:extLst>
          </p:cNvPr>
          <p:cNvSpPr>
            <a:spLocks noGrp="1"/>
          </p:cNvSpPr>
          <p:nvPr>
            <p:ph type="dt" sz="half" idx="10"/>
          </p:nvPr>
        </p:nvSpPr>
        <p:spPr/>
        <p:txBody>
          <a:bodyPr/>
          <a:lstStyle/>
          <a:p>
            <a:fld id="{0B8E3164-C6F5-4D84-86D0-94FB2CE284A6}" type="datetimeFigureOut">
              <a:rPr lang="en-GB" smtClean="0"/>
              <a:t>27/01/2026</a:t>
            </a:fld>
            <a:endParaRPr lang="en-GB"/>
          </a:p>
        </p:txBody>
      </p:sp>
      <p:sp>
        <p:nvSpPr>
          <p:cNvPr id="5" name="Footer Placeholder 4">
            <a:extLst>
              <a:ext uri="{FF2B5EF4-FFF2-40B4-BE49-F238E27FC236}">
                <a16:creationId xmlns:a16="http://schemas.microsoft.com/office/drawing/2014/main" id="{5334E507-485B-41B3-8121-FF3E4F3107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B2E073-D12F-48F0-ADA3-FC064825B573}"/>
              </a:ext>
            </a:extLst>
          </p:cNvPr>
          <p:cNvSpPr>
            <a:spLocks noGrp="1"/>
          </p:cNvSpPr>
          <p:nvPr>
            <p:ph type="sldNum" sz="quarter" idx="12"/>
          </p:nvPr>
        </p:nvSpPr>
        <p:spPr/>
        <p:txBody>
          <a:bodyPr/>
          <a:lstStyle/>
          <a:p>
            <a:fld id="{2D912145-0825-4ECC-91B1-276E38D300F3}" type="slidenum">
              <a:rPr lang="en-GB" smtClean="0"/>
              <a:t>‹#›</a:t>
            </a:fld>
            <a:endParaRPr lang="en-GB"/>
          </a:p>
        </p:txBody>
      </p:sp>
    </p:spTree>
    <p:extLst>
      <p:ext uri="{BB962C8B-B14F-4D97-AF65-F5344CB8AC3E}">
        <p14:creationId xmlns:p14="http://schemas.microsoft.com/office/powerpoint/2010/main" val="39496125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3BAFB4-8ED3-48C8-9C17-D4E065A1167A}"/>
              </a:ext>
            </a:extLst>
          </p:cNvPr>
          <p:cNvSpPr>
            <a:spLocks noGrp="1"/>
          </p:cNvSpPr>
          <p:nvPr>
            <p:ph type="dt" sz="half" idx="10"/>
          </p:nvPr>
        </p:nvSpPr>
        <p:spPr/>
        <p:txBody>
          <a:bodyPr/>
          <a:lstStyle/>
          <a:p>
            <a:fld id="{858B0B08-8242-4268-B4E3-08A79DC65031}" type="datetimeFigureOut">
              <a:rPr lang="en-GB" smtClean="0"/>
              <a:t>27/01/2026</a:t>
            </a:fld>
            <a:endParaRPr lang="en-GB"/>
          </a:p>
        </p:txBody>
      </p:sp>
      <p:sp>
        <p:nvSpPr>
          <p:cNvPr id="3" name="Footer Placeholder 2">
            <a:extLst>
              <a:ext uri="{FF2B5EF4-FFF2-40B4-BE49-F238E27FC236}">
                <a16:creationId xmlns:a16="http://schemas.microsoft.com/office/drawing/2014/main" id="{AE02262B-7A5A-471E-8589-F39C2606B6A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D6BEFF9-F9DB-4A68-B134-CF3342E3DCB6}"/>
              </a:ext>
            </a:extLst>
          </p:cNvPr>
          <p:cNvSpPr>
            <a:spLocks noGrp="1"/>
          </p:cNvSpPr>
          <p:nvPr>
            <p:ph type="sldNum" sz="quarter" idx="12"/>
          </p:nvPr>
        </p:nvSpPr>
        <p:spPr/>
        <p:txBody>
          <a:bodyPr/>
          <a:lstStyle/>
          <a:p>
            <a:fld id="{B0764B88-6CA6-4488-B08E-1A19F7CF544C}" type="slidenum">
              <a:rPr lang="en-GB" smtClean="0"/>
              <a:t>‹#›</a:t>
            </a:fld>
            <a:endParaRPr lang="en-GB"/>
          </a:p>
        </p:txBody>
      </p:sp>
    </p:spTree>
    <p:extLst>
      <p:ext uri="{BB962C8B-B14F-4D97-AF65-F5344CB8AC3E}">
        <p14:creationId xmlns:p14="http://schemas.microsoft.com/office/powerpoint/2010/main" val="22601860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F2413-263A-4F99-AC09-7482D4ACBC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C16AA41-B5FC-4B51-8AD6-642A5842A6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B07C694-0BC4-4E33-9FE6-FFBF35210F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1DEC13D-7E94-4F91-97BD-738DF8BF7C35}"/>
              </a:ext>
            </a:extLst>
          </p:cNvPr>
          <p:cNvSpPr>
            <a:spLocks noGrp="1"/>
          </p:cNvSpPr>
          <p:nvPr>
            <p:ph type="dt" sz="half" idx="10"/>
          </p:nvPr>
        </p:nvSpPr>
        <p:spPr/>
        <p:txBody>
          <a:bodyPr/>
          <a:lstStyle/>
          <a:p>
            <a:fld id="{858B0B08-8242-4268-B4E3-08A79DC65031}" type="datetimeFigureOut">
              <a:rPr lang="en-GB" smtClean="0"/>
              <a:t>27/01/2026</a:t>
            </a:fld>
            <a:endParaRPr lang="en-GB"/>
          </a:p>
        </p:txBody>
      </p:sp>
      <p:sp>
        <p:nvSpPr>
          <p:cNvPr id="6" name="Footer Placeholder 5">
            <a:extLst>
              <a:ext uri="{FF2B5EF4-FFF2-40B4-BE49-F238E27FC236}">
                <a16:creationId xmlns:a16="http://schemas.microsoft.com/office/drawing/2014/main" id="{E5D7F3F0-9BC2-4D52-92C4-8A646F850B8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CAD834D-2382-4726-951E-78C7B2198530}"/>
              </a:ext>
            </a:extLst>
          </p:cNvPr>
          <p:cNvSpPr>
            <a:spLocks noGrp="1"/>
          </p:cNvSpPr>
          <p:nvPr>
            <p:ph type="sldNum" sz="quarter" idx="12"/>
          </p:nvPr>
        </p:nvSpPr>
        <p:spPr/>
        <p:txBody>
          <a:bodyPr/>
          <a:lstStyle/>
          <a:p>
            <a:fld id="{B0764B88-6CA6-4488-B08E-1A19F7CF544C}" type="slidenum">
              <a:rPr lang="en-GB" smtClean="0"/>
              <a:t>‹#›</a:t>
            </a:fld>
            <a:endParaRPr lang="en-GB"/>
          </a:p>
        </p:txBody>
      </p:sp>
    </p:spTree>
    <p:extLst>
      <p:ext uri="{BB962C8B-B14F-4D97-AF65-F5344CB8AC3E}">
        <p14:creationId xmlns:p14="http://schemas.microsoft.com/office/powerpoint/2010/main" val="34838463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D3219-EDBD-42A2-AC09-35021F8309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5592D45-5301-428E-B5FD-92945258CF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328B2E7-21E1-45E9-AA3C-2BF5ED0BD2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B976873-5510-4F24-890F-C478CD30BBC6}"/>
              </a:ext>
            </a:extLst>
          </p:cNvPr>
          <p:cNvSpPr>
            <a:spLocks noGrp="1"/>
          </p:cNvSpPr>
          <p:nvPr>
            <p:ph type="dt" sz="half" idx="10"/>
          </p:nvPr>
        </p:nvSpPr>
        <p:spPr/>
        <p:txBody>
          <a:bodyPr/>
          <a:lstStyle/>
          <a:p>
            <a:fld id="{858B0B08-8242-4268-B4E3-08A79DC65031}" type="datetimeFigureOut">
              <a:rPr lang="en-GB" smtClean="0"/>
              <a:t>27/01/2026</a:t>
            </a:fld>
            <a:endParaRPr lang="en-GB"/>
          </a:p>
        </p:txBody>
      </p:sp>
      <p:sp>
        <p:nvSpPr>
          <p:cNvPr id="6" name="Footer Placeholder 5">
            <a:extLst>
              <a:ext uri="{FF2B5EF4-FFF2-40B4-BE49-F238E27FC236}">
                <a16:creationId xmlns:a16="http://schemas.microsoft.com/office/drawing/2014/main" id="{25CF4BF1-6546-4306-9A8B-4E66D2D5EE7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4DFFC0D-D595-47EC-8AF9-4A43F76C72FE}"/>
              </a:ext>
            </a:extLst>
          </p:cNvPr>
          <p:cNvSpPr>
            <a:spLocks noGrp="1"/>
          </p:cNvSpPr>
          <p:nvPr>
            <p:ph type="sldNum" sz="quarter" idx="12"/>
          </p:nvPr>
        </p:nvSpPr>
        <p:spPr/>
        <p:txBody>
          <a:bodyPr/>
          <a:lstStyle/>
          <a:p>
            <a:fld id="{B0764B88-6CA6-4488-B08E-1A19F7CF544C}" type="slidenum">
              <a:rPr lang="en-GB" smtClean="0"/>
              <a:t>‹#›</a:t>
            </a:fld>
            <a:endParaRPr lang="en-GB"/>
          </a:p>
        </p:txBody>
      </p:sp>
    </p:spTree>
    <p:extLst>
      <p:ext uri="{BB962C8B-B14F-4D97-AF65-F5344CB8AC3E}">
        <p14:creationId xmlns:p14="http://schemas.microsoft.com/office/powerpoint/2010/main" val="35374559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1A88C-8D44-40B4-AC55-53200BB56BC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3EBCACF-39A6-4F16-9F15-CB4F0793BD0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C64F1F-2E0C-44BA-9981-5423EEC89AE1}"/>
              </a:ext>
            </a:extLst>
          </p:cNvPr>
          <p:cNvSpPr>
            <a:spLocks noGrp="1"/>
          </p:cNvSpPr>
          <p:nvPr>
            <p:ph type="dt" sz="half" idx="10"/>
          </p:nvPr>
        </p:nvSpPr>
        <p:spPr/>
        <p:txBody>
          <a:bodyPr/>
          <a:lstStyle/>
          <a:p>
            <a:fld id="{858B0B08-8242-4268-B4E3-08A79DC65031}" type="datetimeFigureOut">
              <a:rPr lang="en-GB" smtClean="0"/>
              <a:t>27/01/2026</a:t>
            </a:fld>
            <a:endParaRPr lang="en-GB"/>
          </a:p>
        </p:txBody>
      </p:sp>
      <p:sp>
        <p:nvSpPr>
          <p:cNvPr id="5" name="Footer Placeholder 4">
            <a:extLst>
              <a:ext uri="{FF2B5EF4-FFF2-40B4-BE49-F238E27FC236}">
                <a16:creationId xmlns:a16="http://schemas.microsoft.com/office/drawing/2014/main" id="{6E522E6B-3FF1-4E55-856B-71EEB74827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9D129F-946C-429A-A7D9-48CC81CF2B31}"/>
              </a:ext>
            </a:extLst>
          </p:cNvPr>
          <p:cNvSpPr>
            <a:spLocks noGrp="1"/>
          </p:cNvSpPr>
          <p:nvPr>
            <p:ph type="sldNum" sz="quarter" idx="12"/>
          </p:nvPr>
        </p:nvSpPr>
        <p:spPr/>
        <p:txBody>
          <a:bodyPr/>
          <a:lstStyle/>
          <a:p>
            <a:fld id="{B0764B88-6CA6-4488-B08E-1A19F7CF544C}" type="slidenum">
              <a:rPr lang="en-GB" smtClean="0"/>
              <a:t>‹#›</a:t>
            </a:fld>
            <a:endParaRPr lang="en-GB"/>
          </a:p>
        </p:txBody>
      </p:sp>
    </p:spTree>
    <p:extLst>
      <p:ext uri="{BB962C8B-B14F-4D97-AF65-F5344CB8AC3E}">
        <p14:creationId xmlns:p14="http://schemas.microsoft.com/office/powerpoint/2010/main" val="20205568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C64C3A-B619-4903-B694-42846488AF7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98D2BC9-C951-4AD7-B540-BA3E7932475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90A1D68-AEF8-4E5A-8595-3CF17F15D5C9}"/>
              </a:ext>
            </a:extLst>
          </p:cNvPr>
          <p:cNvSpPr>
            <a:spLocks noGrp="1"/>
          </p:cNvSpPr>
          <p:nvPr>
            <p:ph type="dt" sz="half" idx="10"/>
          </p:nvPr>
        </p:nvSpPr>
        <p:spPr/>
        <p:txBody>
          <a:bodyPr/>
          <a:lstStyle/>
          <a:p>
            <a:fld id="{858B0B08-8242-4268-B4E3-08A79DC65031}" type="datetimeFigureOut">
              <a:rPr lang="en-GB" smtClean="0"/>
              <a:t>27/01/2026</a:t>
            </a:fld>
            <a:endParaRPr lang="en-GB"/>
          </a:p>
        </p:txBody>
      </p:sp>
      <p:sp>
        <p:nvSpPr>
          <p:cNvPr id="5" name="Footer Placeholder 4">
            <a:extLst>
              <a:ext uri="{FF2B5EF4-FFF2-40B4-BE49-F238E27FC236}">
                <a16:creationId xmlns:a16="http://schemas.microsoft.com/office/drawing/2014/main" id="{0A7AB440-D866-4D88-BB4E-249AA90847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FD9404-A0BE-4C0E-A2A7-9BC25E1FA6CC}"/>
              </a:ext>
            </a:extLst>
          </p:cNvPr>
          <p:cNvSpPr>
            <a:spLocks noGrp="1"/>
          </p:cNvSpPr>
          <p:nvPr>
            <p:ph type="sldNum" sz="quarter" idx="12"/>
          </p:nvPr>
        </p:nvSpPr>
        <p:spPr/>
        <p:txBody>
          <a:bodyPr/>
          <a:lstStyle/>
          <a:p>
            <a:fld id="{B0764B88-6CA6-4488-B08E-1A19F7CF544C}" type="slidenum">
              <a:rPr lang="en-GB" smtClean="0"/>
              <a:t>‹#›</a:t>
            </a:fld>
            <a:endParaRPr lang="en-GB"/>
          </a:p>
        </p:txBody>
      </p:sp>
    </p:spTree>
    <p:extLst>
      <p:ext uri="{BB962C8B-B14F-4D97-AF65-F5344CB8AC3E}">
        <p14:creationId xmlns:p14="http://schemas.microsoft.com/office/powerpoint/2010/main" val="39618146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F4428D8-C758-4298-8D92-2EAC7DF046A6}" type="datetimeFigureOut">
              <a:rPr lang="en-GB" smtClean="0"/>
              <a:t>27/01/2026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D82383-1D8E-471E-A912-AE12ADD5B420}" type="slidenum">
              <a:rPr lang="en-GB" smtClean="0"/>
              <a:t>‹#›</a:t>
            </a:fld>
            <a:endParaRPr lang="en-GB"/>
          </a:p>
        </p:txBody>
      </p:sp>
    </p:spTree>
    <p:extLst>
      <p:ext uri="{BB962C8B-B14F-4D97-AF65-F5344CB8AC3E}">
        <p14:creationId xmlns:p14="http://schemas.microsoft.com/office/powerpoint/2010/main" val="3671140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4428D8-C758-4298-8D92-2EAC7DF046A6}" type="datetimeFigureOut">
              <a:rPr lang="en-GB" smtClean="0"/>
              <a:t>27/01/2026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D82383-1D8E-471E-A912-AE12ADD5B420}" type="slidenum">
              <a:rPr lang="en-GB" smtClean="0"/>
              <a:t>‹#›</a:t>
            </a:fld>
            <a:endParaRPr lang="en-GB"/>
          </a:p>
        </p:txBody>
      </p:sp>
    </p:spTree>
    <p:extLst>
      <p:ext uri="{BB962C8B-B14F-4D97-AF65-F5344CB8AC3E}">
        <p14:creationId xmlns:p14="http://schemas.microsoft.com/office/powerpoint/2010/main" val="39939876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F4428D8-C758-4298-8D92-2EAC7DF046A6}" type="datetimeFigureOut">
              <a:rPr lang="en-GB" smtClean="0"/>
              <a:t>27/01/2026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D82383-1D8E-471E-A912-AE12ADD5B420}" type="slidenum">
              <a:rPr lang="en-GB" smtClean="0"/>
              <a:t>‹#›</a:t>
            </a:fld>
            <a:endParaRPr lang="en-GB"/>
          </a:p>
        </p:txBody>
      </p:sp>
    </p:spTree>
    <p:extLst>
      <p:ext uri="{BB962C8B-B14F-4D97-AF65-F5344CB8AC3E}">
        <p14:creationId xmlns:p14="http://schemas.microsoft.com/office/powerpoint/2010/main" val="13386966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4428D8-C758-4298-8D92-2EAC7DF046A6}" type="datetimeFigureOut">
              <a:rPr lang="en-GB" smtClean="0"/>
              <a:t>27/01/2026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D82383-1D8E-471E-A912-AE12ADD5B420}" type="slidenum">
              <a:rPr lang="en-GB" smtClean="0"/>
              <a:t>‹#›</a:t>
            </a:fld>
            <a:endParaRPr lang="en-GB"/>
          </a:p>
        </p:txBody>
      </p:sp>
    </p:spTree>
    <p:extLst>
      <p:ext uri="{BB962C8B-B14F-4D97-AF65-F5344CB8AC3E}">
        <p14:creationId xmlns:p14="http://schemas.microsoft.com/office/powerpoint/2010/main" val="37595766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4428D8-C758-4298-8D92-2EAC7DF046A6}" type="datetimeFigureOut">
              <a:rPr lang="en-GB" smtClean="0"/>
              <a:t>27/01/2026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BD82383-1D8E-471E-A912-AE12ADD5B420}" type="slidenum">
              <a:rPr lang="en-GB" smtClean="0"/>
              <a:t>‹#›</a:t>
            </a:fld>
            <a:endParaRPr lang="en-GB"/>
          </a:p>
        </p:txBody>
      </p:sp>
    </p:spTree>
    <p:extLst>
      <p:ext uri="{BB962C8B-B14F-4D97-AF65-F5344CB8AC3E}">
        <p14:creationId xmlns:p14="http://schemas.microsoft.com/office/powerpoint/2010/main" val="3631811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54D29-C422-468D-A50C-81C4002185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D6B5DBE-2937-4A2F-83DB-4347A12C22B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E4CE5BE-1242-4FFF-9578-4A8EBB3DDD6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8091592-B6C4-4DFC-B935-F521FA2CF530}"/>
              </a:ext>
            </a:extLst>
          </p:cNvPr>
          <p:cNvSpPr>
            <a:spLocks noGrp="1"/>
          </p:cNvSpPr>
          <p:nvPr>
            <p:ph type="dt" sz="half" idx="10"/>
          </p:nvPr>
        </p:nvSpPr>
        <p:spPr/>
        <p:txBody>
          <a:bodyPr/>
          <a:lstStyle/>
          <a:p>
            <a:fld id="{0B8E3164-C6F5-4D84-86D0-94FB2CE284A6}" type="datetimeFigureOut">
              <a:rPr lang="en-GB" smtClean="0"/>
              <a:t>27/01/2026</a:t>
            </a:fld>
            <a:endParaRPr lang="en-GB"/>
          </a:p>
        </p:txBody>
      </p:sp>
      <p:sp>
        <p:nvSpPr>
          <p:cNvPr id="6" name="Footer Placeholder 5">
            <a:extLst>
              <a:ext uri="{FF2B5EF4-FFF2-40B4-BE49-F238E27FC236}">
                <a16:creationId xmlns:a16="http://schemas.microsoft.com/office/drawing/2014/main" id="{D9410BA6-6D93-42C6-9ECC-1DC083290BE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3D7E83-8C02-4904-B2BB-970309FA71EE}"/>
              </a:ext>
            </a:extLst>
          </p:cNvPr>
          <p:cNvSpPr>
            <a:spLocks noGrp="1"/>
          </p:cNvSpPr>
          <p:nvPr>
            <p:ph type="sldNum" sz="quarter" idx="12"/>
          </p:nvPr>
        </p:nvSpPr>
        <p:spPr/>
        <p:txBody>
          <a:bodyPr/>
          <a:lstStyle/>
          <a:p>
            <a:fld id="{2D912145-0825-4ECC-91B1-276E38D300F3}" type="slidenum">
              <a:rPr lang="en-GB" smtClean="0"/>
              <a:t>‹#›</a:t>
            </a:fld>
            <a:endParaRPr lang="en-GB"/>
          </a:p>
        </p:txBody>
      </p:sp>
    </p:spTree>
    <p:extLst>
      <p:ext uri="{BB962C8B-B14F-4D97-AF65-F5344CB8AC3E}">
        <p14:creationId xmlns:p14="http://schemas.microsoft.com/office/powerpoint/2010/main" val="5332898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4428D8-C758-4298-8D92-2EAC7DF046A6}" type="datetimeFigureOut">
              <a:rPr lang="en-GB" smtClean="0"/>
              <a:t>27/01/2026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BD82383-1D8E-471E-A912-AE12ADD5B420}" type="slidenum">
              <a:rPr lang="en-GB" smtClean="0"/>
              <a:t>‹#›</a:t>
            </a:fld>
            <a:endParaRPr lang="en-GB"/>
          </a:p>
        </p:txBody>
      </p:sp>
    </p:spTree>
    <p:extLst>
      <p:ext uri="{BB962C8B-B14F-4D97-AF65-F5344CB8AC3E}">
        <p14:creationId xmlns:p14="http://schemas.microsoft.com/office/powerpoint/2010/main" val="1831607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4428D8-C758-4298-8D92-2EAC7DF046A6}" type="datetimeFigureOut">
              <a:rPr lang="en-GB" smtClean="0"/>
              <a:t>27/01/2026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BD82383-1D8E-471E-A912-AE12ADD5B420}" type="slidenum">
              <a:rPr lang="en-GB" smtClean="0"/>
              <a:t>‹#›</a:t>
            </a:fld>
            <a:endParaRPr lang="en-GB"/>
          </a:p>
        </p:txBody>
      </p:sp>
    </p:spTree>
    <p:extLst>
      <p:ext uri="{BB962C8B-B14F-4D97-AF65-F5344CB8AC3E}">
        <p14:creationId xmlns:p14="http://schemas.microsoft.com/office/powerpoint/2010/main" val="9781633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F4428D8-C758-4298-8D92-2EAC7DF046A6}" type="datetimeFigureOut">
              <a:rPr lang="en-GB" smtClean="0"/>
              <a:t>27/01/2026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D82383-1D8E-471E-A912-AE12ADD5B420}" type="slidenum">
              <a:rPr lang="en-GB" smtClean="0"/>
              <a:t>‹#›</a:t>
            </a:fld>
            <a:endParaRPr lang="en-GB"/>
          </a:p>
        </p:txBody>
      </p:sp>
    </p:spTree>
    <p:extLst>
      <p:ext uri="{BB962C8B-B14F-4D97-AF65-F5344CB8AC3E}">
        <p14:creationId xmlns:p14="http://schemas.microsoft.com/office/powerpoint/2010/main" val="39463914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D82383-1D8E-471E-A912-AE12ADD5B420}" type="slidenum">
              <a:rPr lang="en-GB" smtClean="0"/>
              <a:t>‹#›</a:t>
            </a:fld>
            <a:endParaRPr lang="en-GB"/>
          </a:p>
        </p:txBody>
      </p:sp>
      <p:sp>
        <p:nvSpPr>
          <p:cNvPr id="5" name="Date Placeholder 4"/>
          <p:cNvSpPr>
            <a:spLocks noGrp="1"/>
          </p:cNvSpPr>
          <p:nvPr>
            <p:ph type="dt" sz="half" idx="10"/>
          </p:nvPr>
        </p:nvSpPr>
        <p:spPr/>
        <p:txBody>
          <a:bodyPr/>
          <a:lstStyle/>
          <a:p>
            <a:fld id="{2F4428D8-C758-4298-8D92-2EAC7DF046A6}" type="datetimeFigureOut">
              <a:rPr lang="en-GB" smtClean="0"/>
              <a:t>27/01/2026</a:t>
            </a:fld>
            <a:endParaRPr lang="en-GB"/>
          </a:p>
        </p:txBody>
      </p:sp>
    </p:spTree>
    <p:extLst>
      <p:ext uri="{BB962C8B-B14F-4D97-AF65-F5344CB8AC3E}">
        <p14:creationId xmlns:p14="http://schemas.microsoft.com/office/powerpoint/2010/main" val="9049368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F4428D8-C758-4298-8D92-2EAC7DF046A6}" type="datetimeFigureOut">
              <a:rPr lang="en-GB" smtClean="0"/>
              <a:t>27/01/2026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D82383-1D8E-471E-A912-AE12ADD5B420}" type="slidenum">
              <a:rPr lang="en-GB" smtClean="0"/>
              <a:t>‹#›</a:t>
            </a:fld>
            <a:endParaRPr lang="en-GB"/>
          </a:p>
        </p:txBody>
      </p:sp>
    </p:spTree>
    <p:extLst>
      <p:ext uri="{BB962C8B-B14F-4D97-AF65-F5344CB8AC3E}">
        <p14:creationId xmlns:p14="http://schemas.microsoft.com/office/powerpoint/2010/main" val="2247814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F4428D8-C758-4298-8D92-2EAC7DF046A6}" type="datetimeFigureOut">
              <a:rPr lang="en-GB" smtClean="0"/>
              <a:t>27/01/2026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D82383-1D8E-471E-A912-AE12ADD5B420}"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916739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F4428D8-C758-4298-8D92-2EAC7DF046A6}" type="datetimeFigureOut">
              <a:rPr lang="en-GB" smtClean="0"/>
              <a:t>27/01/2026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D82383-1D8E-471E-A912-AE12ADD5B420}" type="slidenum">
              <a:rPr lang="en-GB" smtClean="0"/>
              <a:t>‹#›</a:t>
            </a:fld>
            <a:endParaRPr lang="en-GB"/>
          </a:p>
        </p:txBody>
      </p:sp>
    </p:spTree>
    <p:extLst>
      <p:ext uri="{BB962C8B-B14F-4D97-AF65-F5344CB8AC3E}">
        <p14:creationId xmlns:p14="http://schemas.microsoft.com/office/powerpoint/2010/main" val="7587188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F4428D8-C758-4298-8D92-2EAC7DF046A6}" type="datetimeFigureOut">
              <a:rPr lang="en-GB" smtClean="0"/>
              <a:t>27/01/2026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D82383-1D8E-471E-A912-AE12ADD5B420}"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4268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F4428D8-C758-4298-8D92-2EAC7DF046A6}" type="datetimeFigureOut">
              <a:rPr lang="en-GB" smtClean="0"/>
              <a:t>27/01/2026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D82383-1D8E-471E-A912-AE12ADD5B420}" type="slidenum">
              <a:rPr lang="en-GB" smtClean="0"/>
              <a:t>‹#›</a:t>
            </a:fld>
            <a:endParaRPr lang="en-GB"/>
          </a:p>
        </p:txBody>
      </p:sp>
    </p:spTree>
    <p:extLst>
      <p:ext uri="{BB962C8B-B14F-4D97-AF65-F5344CB8AC3E}">
        <p14:creationId xmlns:p14="http://schemas.microsoft.com/office/powerpoint/2010/main" val="36692001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4428D8-C758-4298-8D92-2EAC7DF046A6}" type="datetimeFigureOut">
              <a:rPr lang="en-GB" smtClean="0"/>
              <a:t>27/01/2026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D82383-1D8E-471E-A912-AE12ADD5B420}" type="slidenum">
              <a:rPr lang="en-GB" smtClean="0"/>
              <a:t>‹#›</a:t>
            </a:fld>
            <a:endParaRPr lang="en-GB"/>
          </a:p>
        </p:txBody>
      </p:sp>
    </p:spTree>
    <p:extLst>
      <p:ext uri="{BB962C8B-B14F-4D97-AF65-F5344CB8AC3E}">
        <p14:creationId xmlns:p14="http://schemas.microsoft.com/office/powerpoint/2010/main" val="484943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243AC-CA2A-4D28-ADEA-ECCC0A4BB3C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83BB938-855A-4C81-A83C-8FC8C195B9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8B311F6-2C30-4174-896A-A4E2F9250C7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128A82A-08B2-4D09-9CA4-ADCD2C488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0201F17-78E2-4242-894D-5B551926C6D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A2D29B9-3CC0-4B22-9236-DCBD837D829C}"/>
              </a:ext>
            </a:extLst>
          </p:cNvPr>
          <p:cNvSpPr>
            <a:spLocks noGrp="1"/>
          </p:cNvSpPr>
          <p:nvPr>
            <p:ph type="dt" sz="half" idx="10"/>
          </p:nvPr>
        </p:nvSpPr>
        <p:spPr/>
        <p:txBody>
          <a:bodyPr/>
          <a:lstStyle/>
          <a:p>
            <a:fld id="{0B8E3164-C6F5-4D84-86D0-94FB2CE284A6}" type="datetimeFigureOut">
              <a:rPr lang="en-GB" smtClean="0"/>
              <a:t>27/01/2026</a:t>
            </a:fld>
            <a:endParaRPr lang="en-GB"/>
          </a:p>
        </p:txBody>
      </p:sp>
      <p:sp>
        <p:nvSpPr>
          <p:cNvPr id="8" name="Footer Placeholder 7">
            <a:extLst>
              <a:ext uri="{FF2B5EF4-FFF2-40B4-BE49-F238E27FC236}">
                <a16:creationId xmlns:a16="http://schemas.microsoft.com/office/drawing/2014/main" id="{40CD6E32-FBC4-4485-8794-AF065AEFD99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76CFD4B-BD71-46B0-8E53-5BBECE57AA5E}"/>
              </a:ext>
            </a:extLst>
          </p:cNvPr>
          <p:cNvSpPr>
            <a:spLocks noGrp="1"/>
          </p:cNvSpPr>
          <p:nvPr>
            <p:ph type="sldNum" sz="quarter" idx="12"/>
          </p:nvPr>
        </p:nvSpPr>
        <p:spPr/>
        <p:txBody>
          <a:bodyPr/>
          <a:lstStyle/>
          <a:p>
            <a:fld id="{2D912145-0825-4ECC-91B1-276E38D300F3}" type="slidenum">
              <a:rPr lang="en-GB" smtClean="0"/>
              <a:t>‹#›</a:t>
            </a:fld>
            <a:endParaRPr lang="en-GB"/>
          </a:p>
        </p:txBody>
      </p:sp>
    </p:spTree>
    <p:extLst>
      <p:ext uri="{BB962C8B-B14F-4D97-AF65-F5344CB8AC3E}">
        <p14:creationId xmlns:p14="http://schemas.microsoft.com/office/powerpoint/2010/main" val="38922854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4428D8-C758-4298-8D92-2EAC7DF046A6}" type="datetimeFigureOut">
              <a:rPr lang="en-GB" smtClean="0"/>
              <a:t>27/01/2026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D82383-1D8E-471E-A912-AE12ADD5B420}" type="slidenum">
              <a:rPr lang="en-GB" smtClean="0"/>
              <a:t>‹#›</a:t>
            </a:fld>
            <a:endParaRPr lang="en-GB"/>
          </a:p>
        </p:txBody>
      </p:sp>
    </p:spTree>
    <p:extLst>
      <p:ext uri="{BB962C8B-B14F-4D97-AF65-F5344CB8AC3E}">
        <p14:creationId xmlns:p14="http://schemas.microsoft.com/office/powerpoint/2010/main" val="67740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891CC-B944-4CA5-ABC2-FE7D7989CBE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07ABA59-53E6-4983-9FAD-43908F0DF9FC}"/>
              </a:ext>
            </a:extLst>
          </p:cNvPr>
          <p:cNvSpPr>
            <a:spLocks noGrp="1"/>
          </p:cNvSpPr>
          <p:nvPr>
            <p:ph type="dt" sz="half" idx="10"/>
          </p:nvPr>
        </p:nvSpPr>
        <p:spPr/>
        <p:txBody>
          <a:bodyPr/>
          <a:lstStyle/>
          <a:p>
            <a:fld id="{0B8E3164-C6F5-4D84-86D0-94FB2CE284A6}" type="datetimeFigureOut">
              <a:rPr lang="en-GB" smtClean="0"/>
              <a:t>27/01/2026</a:t>
            </a:fld>
            <a:endParaRPr lang="en-GB"/>
          </a:p>
        </p:txBody>
      </p:sp>
      <p:sp>
        <p:nvSpPr>
          <p:cNvPr id="4" name="Footer Placeholder 3">
            <a:extLst>
              <a:ext uri="{FF2B5EF4-FFF2-40B4-BE49-F238E27FC236}">
                <a16:creationId xmlns:a16="http://schemas.microsoft.com/office/drawing/2014/main" id="{692B0FA6-DA96-40B8-A312-05D96397C92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7642479-FED6-43E7-9DEF-60FC323EE0BB}"/>
              </a:ext>
            </a:extLst>
          </p:cNvPr>
          <p:cNvSpPr>
            <a:spLocks noGrp="1"/>
          </p:cNvSpPr>
          <p:nvPr>
            <p:ph type="sldNum" sz="quarter" idx="12"/>
          </p:nvPr>
        </p:nvSpPr>
        <p:spPr/>
        <p:txBody>
          <a:bodyPr/>
          <a:lstStyle/>
          <a:p>
            <a:fld id="{2D912145-0825-4ECC-91B1-276E38D300F3}" type="slidenum">
              <a:rPr lang="en-GB" smtClean="0"/>
              <a:t>‹#›</a:t>
            </a:fld>
            <a:endParaRPr lang="en-GB"/>
          </a:p>
        </p:txBody>
      </p:sp>
    </p:spTree>
    <p:extLst>
      <p:ext uri="{BB962C8B-B14F-4D97-AF65-F5344CB8AC3E}">
        <p14:creationId xmlns:p14="http://schemas.microsoft.com/office/powerpoint/2010/main" val="3728853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80DBCB-2BC1-427A-92FB-AFA5017C334A}"/>
              </a:ext>
            </a:extLst>
          </p:cNvPr>
          <p:cNvSpPr>
            <a:spLocks noGrp="1"/>
          </p:cNvSpPr>
          <p:nvPr>
            <p:ph type="dt" sz="half" idx="10"/>
          </p:nvPr>
        </p:nvSpPr>
        <p:spPr/>
        <p:txBody>
          <a:bodyPr/>
          <a:lstStyle/>
          <a:p>
            <a:fld id="{0B8E3164-C6F5-4D84-86D0-94FB2CE284A6}" type="datetimeFigureOut">
              <a:rPr lang="en-GB" smtClean="0"/>
              <a:t>27/01/2026</a:t>
            </a:fld>
            <a:endParaRPr lang="en-GB"/>
          </a:p>
        </p:txBody>
      </p:sp>
      <p:sp>
        <p:nvSpPr>
          <p:cNvPr id="3" name="Footer Placeholder 2">
            <a:extLst>
              <a:ext uri="{FF2B5EF4-FFF2-40B4-BE49-F238E27FC236}">
                <a16:creationId xmlns:a16="http://schemas.microsoft.com/office/drawing/2014/main" id="{7B5D8FFD-FE2C-4B31-A84B-8865AC15866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A3775F2-989D-4464-B6D4-A671D1A39095}"/>
              </a:ext>
            </a:extLst>
          </p:cNvPr>
          <p:cNvSpPr>
            <a:spLocks noGrp="1"/>
          </p:cNvSpPr>
          <p:nvPr>
            <p:ph type="sldNum" sz="quarter" idx="12"/>
          </p:nvPr>
        </p:nvSpPr>
        <p:spPr/>
        <p:txBody>
          <a:bodyPr/>
          <a:lstStyle/>
          <a:p>
            <a:fld id="{2D912145-0825-4ECC-91B1-276E38D300F3}" type="slidenum">
              <a:rPr lang="en-GB" smtClean="0"/>
              <a:t>‹#›</a:t>
            </a:fld>
            <a:endParaRPr lang="en-GB"/>
          </a:p>
        </p:txBody>
      </p:sp>
    </p:spTree>
    <p:extLst>
      <p:ext uri="{BB962C8B-B14F-4D97-AF65-F5344CB8AC3E}">
        <p14:creationId xmlns:p14="http://schemas.microsoft.com/office/powerpoint/2010/main" val="1867780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B2998-3DF2-48E1-A5B1-5E04343E76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ED748F6-F727-4218-B7AC-0735CB2A88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C08C29E-7196-4B22-94A1-4EA61A151A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91BEAA4-F626-408E-B701-FD9FCB2B23FB}"/>
              </a:ext>
            </a:extLst>
          </p:cNvPr>
          <p:cNvSpPr>
            <a:spLocks noGrp="1"/>
          </p:cNvSpPr>
          <p:nvPr>
            <p:ph type="dt" sz="half" idx="10"/>
          </p:nvPr>
        </p:nvSpPr>
        <p:spPr/>
        <p:txBody>
          <a:bodyPr/>
          <a:lstStyle/>
          <a:p>
            <a:fld id="{0B8E3164-C6F5-4D84-86D0-94FB2CE284A6}" type="datetimeFigureOut">
              <a:rPr lang="en-GB" smtClean="0"/>
              <a:t>27/01/2026</a:t>
            </a:fld>
            <a:endParaRPr lang="en-GB"/>
          </a:p>
        </p:txBody>
      </p:sp>
      <p:sp>
        <p:nvSpPr>
          <p:cNvPr id="6" name="Footer Placeholder 5">
            <a:extLst>
              <a:ext uri="{FF2B5EF4-FFF2-40B4-BE49-F238E27FC236}">
                <a16:creationId xmlns:a16="http://schemas.microsoft.com/office/drawing/2014/main" id="{5213F841-B3F1-40CA-81E1-08037C44C02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CA8C54D-D0E9-4A2F-ACB4-8E7E8A98D43A}"/>
              </a:ext>
            </a:extLst>
          </p:cNvPr>
          <p:cNvSpPr>
            <a:spLocks noGrp="1"/>
          </p:cNvSpPr>
          <p:nvPr>
            <p:ph type="sldNum" sz="quarter" idx="12"/>
          </p:nvPr>
        </p:nvSpPr>
        <p:spPr/>
        <p:txBody>
          <a:bodyPr/>
          <a:lstStyle/>
          <a:p>
            <a:fld id="{2D912145-0825-4ECC-91B1-276E38D300F3}" type="slidenum">
              <a:rPr lang="en-GB" smtClean="0"/>
              <a:t>‹#›</a:t>
            </a:fld>
            <a:endParaRPr lang="en-GB"/>
          </a:p>
        </p:txBody>
      </p:sp>
    </p:spTree>
    <p:extLst>
      <p:ext uri="{BB962C8B-B14F-4D97-AF65-F5344CB8AC3E}">
        <p14:creationId xmlns:p14="http://schemas.microsoft.com/office/powerpoint/2010/main" val="488960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53813-A779-4F46-9CE9-D33EA8E969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848868D-BC2A-4D3A-80AB-5E911A3461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D7E58B5-3C5D-4410-AE38-53296F5AC6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F6341A9-5E8E-453C-8903-5A364A999680}"/>
              </a:ext>
            </a:extLst>
          </p:cNvPr>
          <p:cNvSpPr>
            <a:spLocks noGrp="1"/>
          </p:cNvSpPr>
          <p:nvPr>
            <p:ph type="dt" sz="half" idx="10"/>
          </p:nvPr>
        </p:nvSpPr>
        <p:spPr/>
        <p:txBody>
          <a:bodyPr/>
          <a:lstStyle/>
          <a:p>
            <a:fld id="{0B8E3164-C6F5-4D84-86D0-94FB2CE284A6}" type="datetimeFigureOut">
              <a:rPr lang="en-GB" smtClean="0"/>
              <a:t>27/01/2026</a:t>
            </a:fld>
            <a:endParaRPr lang="en-GB"/>
          </a:p>
        </p:txBody>
      </p:sp>
      <p:sp>
        <p:nvSpPr>
          <p:cNvPr id="6" name="Footer Placeholder 5">
            <a:extLst>
              <a:ext uri="{FF2B5EF4-FFF2-40B4-BE49-F238E27FC236}">
                <a16:creationId xmlns:a16="http://schemas.microsoft.com/office/drawing/2014/main" id="{765FB7A4-2B76-4896-A026-766DFC679A9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4E7CBC9-256C-499D-8856-F53CBB8772E9}"/>
              </a:ext>
            </a:extLst>
          </p:cNvPr>
          <p:cNvSpPr>
            <a:spLocks noGrp="1"/>
          </p:cNvSpPr>
          <p:nvPr>
            <p:ph type="sldNum" sz="quarter" idx="12"/>
          </p:nvPr>
        </p:nvSpPr>
        <p:spPr/>
        <p:txBody>
          <a:bodyPr/>
          <a:lstStyle/>
          <a:p>
            <a:fld id="{2D912145-0825-4ECC-91B1-276E38D300F3}" type="slidenum">
              <a:rPr lang="en-GB" smtClean="0"/>
              <a:t>‹#›</a:t>
            </a:fld>
            <a:endParaRPr lang="en-GB"/>
          </a:p>
        </p:txBody>
      </p:sp>
    </p:spTree>
    <p:extLst>
      <p:ext uri="{BB962C8B-B14F-4D97-AF65-F5344CB8AC3E}">
        <p14:creationId xmlns:p14="http://schemas.microsoft.com/office/powerpoint/2010/main" val="3917807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442E97-F696-48A3-919F-C1A2F25F2D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C3F939F-1C2A-46CC-AC7B-A8B08FC6C2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DC16A9-A531-4E3B-AA11-4233F3E122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8E3164-C6F5-4D84-86D0-94FB2CE284A6}" type="datetimeFigureOut">
              <a:rPr lang="en-GB" smtClean="0"/>
              <a:t>27/01/2026</a:t>
            </a:fld>
            <a:endParaRPr lang="en-GB"/>
          </a:p>
        </p:txBody>
      </p:sp>
      <p:sp>
        <p:nvSpPr>
          <p:cNvPr id="5" name="Footer Placeholder 4">
            <a:extLst>
              <a:ext uri="{FF2B5EF4-FFF2-40B4-BE49-F238E27FC236}">
                <a16:creationId xmlns:a16="http://schemas.microsoft.com/office/drawing/2014/main" id="{A27B14C6-8960-46E6-8086-F47CA51A43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DFFDA8D-676B-48B0-8346-1F80C9F7B3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912145-0825-4ECC-91B1-276E38D300F3}" type="slidenum">
              <a:rPr lang="en-GB" smtClean="0"/>
              <a:t>‹#›</a:t>
            </a:fld>
            <a:endParaRPr lang="en-GB"/>
          </a:p>
        </p:txBody>
      </p:sp>
    </p:spTree>
    <p:extLst>
      <p:ext uri="{BB962C8B-B14F-4D97-AF65-F5344CB8AC3E}">
        <p14:creationId xmlns:p14="http://schemas.microsoft.com/office/powerpoint/2010/main" val="20168800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9ACC24-C111-4755-9383-C49F4A8CE1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401B6F8-07F3-48AC-9099-C0E766F873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DD5F45-B8E8-40C1-8114-DFB4A5F7BD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4428D8-C758-4298-8D92-2EAC7DF046A6}" type="datetimeFigureOut">
              <a:rPr lang="en-GB" smtClean="0"/>
              <a:t>27/01/2026</a:t>
            </a:fld>
            <a:endParaRPr lang="en-GB"/>
          </a:p>
        </p:txBody>
      </p:sp>
      <p:sp>
        <p:nvSpPr>
          <p:cNvPr id="5" name="Footer Placeholder 4">
            <a:extLst>
              <a:ext uri="{FF2B5EF4-FFF2-40B4-BE49-F238E27FC236}">
                <a16:creationId xmlns:a16="http://schemas.microsoft.com/office/drawing/2014/main" id="{87C3F48E-4B04-4009-8641-3B576731AB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72ACBFF-B8E0-479A-897E-2E463D0B35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D82383-1D8E-471E-A912-AE12ADD5B420}" type="slidenum">
              <a:rPr lang="en-GB" smtClean="0"/>
              <a:t>‹#›</a:t>
            </a:fld>
            <a:endParaRPr lang="en-GB"/>
          </a:p>
        </p:txBody>
      </p:sp>
    </p:spTree>
    <p:extLst>
      <p:ext uri="{BB962C8B-B14F-4D97-AF65-F5344CB8AC3E}">
        <p14:creationId xmlns:p14="http://schemas.microsoft.com/office/powerpoint/2010/main" val="17041052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7E19C3-BA36-48BD-A8CF-D1A154F79A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E5E9CF0-2F35-44E0-B2A6-AD57270220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C41AD3-CCCE-475B-B97E-0BB35931D5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8B0B08-8242-4268-B4E3-08A79DC65031}" type="datetimeFigureOut">
              <a:rPr lang="en-GB" smtClean="0"/>
              <a:t>27/01/2026</a:t>
            </a:fld>
            <a:endParaRPr lang="en-GB"/>
          </a:p>
        </p:txBody>
      </p:sp>
      <p:sp>
        <p:nvSpPr>
          <p:cNvPr id="5" name="Footer Placeholder 4">
            <a:extLst>
              <a:ext uri="{FF2B5EF4-FFF2-40B4-BE49-F238E27FC236}">
                <a16:creationId xmlns:a16="http://schemas.microsoft.com/office/drawing/2014/main" id="{6D7E87F9-EE3E-4156-A3A9-3A5E4BB085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0CE5081-39E5-4350-BD4E-4D2F07DC60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764B88-6CA6-4488-B08E-1A19F7CF544C}" type="slidenum">
              <a:rPr lang="en-GB" smtClean="0"/>
              <a:t>‹#›</a:t>
            </a:fld>
            <a:endParaRPr lang="en-GB"/>
          </a:p>
        </p:txBody>
      </p:sp>
    </p:spTree>
    <p:extLst>
      <p:ext uri="{BB962C8B-B14F-4D97-AF65-F5344CB8AC3E}">
        <p14:creationId xmlns:p14="http://schemas.microsoft.com/office/powerpoint/2010/main" val="34380999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B8E3164-C6F5-4D84-86D0-94FB2CE284A6}" type="datetimeFigureOut">
              <a:rPr lang="en-GB" smtClean="0"/>
              <a:t>27/01/2026</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D912145-0825-4ECC-91B1-276E38D300F3}" type="slidenum">
              <a:rPr lang="en-GB" smtClean="0"/>
              <a:t>‹#›</a:t>
            </a:fld>
            <a:endParaRPr lang="en-GB"/>
          </a:p>
        </p:txBody>
      </p:sp>
    </p:spTree>
    <p:extLst>
      <p:ext uri="{BB962C8B-B14F-4D97-AF65-F5344CB8AC3E}">
        <p14:creationId xmlns:p14="http://schemas.microsoft.com/office/powerpoint/2010/main" val="502165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hyperlink" Target="https://www.cumberland.gov.uk/health-and-social-care" TargetMode="External"/><Relationship Id="rId7" Type="http://schemas.openxmlformats.org/officeDocument/2006/relationships/hyperlink" Target="https://www.net-aware.org.uk/networks/?order=title" TargetMode="External"/><Relationship Id="rId2" Type="http://schemas.openxmlformats.org/officeDocument/2006/relationships/hyperlink" Target="https://www.thinkuknow.co.uk/parents/Support-tools/home-activity-worksheets/" TargetMode="External"/><Relationship Id="rId1" Type="http://schemas.openxmlformats.org/officeDocument/2006/relationships/slideLayout" Target="../slideLayouts/slideLayout41.xml"/><Relationship Id="rId6" Type="http://schemas.openxmlformats.org/officeDocument/2006/relationships/hyperlink" Target="https://www.nspcc.org.uk/keeping-children-safe/online-safety/" TargetMode="External"/><Relationship Id="rId5" Type="http://schemas.openxmlformats.org/officeDocument/2006/relationships/hyperlink" Target="https://www.nspcc.org.uk/" TargetMode="External"/><Relationship Id="rId4" Type="http://schemas.openxmlformats.org/officeDocument/2006/relationships/hyperlink" Target="https://educateagainsthate.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56823-6DBD-4970-9967-F8E61282E9AC}"/>
              </a:ext>
            </a:extLst>
          </p:cNvPr>
          <p:cNvSpPr>
            <a:spLocks noGrp="1"/>
          </p:cNvSpPr>
          <p:nvPr>
            <p:ph type="ctrTitle"/>
          </p:nvPr>
        </p:nvSpPr>
        <p:spPr/>
        <p:txBody>
          <a:bodyPr>
            <a:normAutofit fontScale="90000"/>
          </a:bodyPr>
          <a:lstStyle/>
          <a:p>
            <a:r>
              <a:rPr lang="en-GB" dirty="0"/>
              <a:t>PARENTS’ GUIDE TO SAFEGUARDING</a:t>
            </a:r>
          </a:p>
        </p:txBody>
      </p:sp>
      <p:sp>
        <p:nvSpPr>
          <p:cNvPr id="3" name="Subtitle 2">
            <a:extLst>
              <a:ext uri="{FF2B5EF4-FFF2-40B4-BE49-F238E27FC236}">
                <a16:creationId xmlns:a16="http://schemas.microsoft.com/office/drawing/2014/main" id="{313042EB-2703-47F4-875F-E1E536227E68}"/>
              </a:ext>
            </a:extLst>
          </p:cNvPr>
          <p:cNvSpPr>
            <a:spLocks noGrp="1"/>
          </p:cNvSpPr>
          <p:nvPr>
            <p:ph type="subTitle" idx="1"/>
          </p:nvPr>
        </p:nvSpPr>
        <p:spPr/>
        <p:txBody>
          <a:bodyPr/>
          <a:lstStyle/>
          <a:p>
            <a:r>
              <a:rPr lang="en-GB"/>
              <a:t>2026</a:t>
            </a:r>
            <a:endParaRPr lang="en-GB" dirty="0"/>
          </a:p>
        </p:txBody>
      </p:sp>
    </p:spTree>
    <p:extLst>
      <p:ext uri="{BB962C8B-B14F-4D97-AF65-F5344CB8AC3E}">
        <p14:creationId xmlns:p14="http://schemas.microsoft.com/office/powerpoint/2010/main" val="2393813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E07C6AB-AC84-486B-82B4-C4C7204ED364}"/>
              </a:ext>
            </a:extLst>
          </p:cNvPr>
          <p:cNvPicPr>
            <a:picLocks noGrp="1" noChangeAspect="1"/>
          </p:cNvPicPr>
          <p:nvPr>
            <p:ph sz="half" idx="2"/>
          </p:nvPr>
        </p:nvPicPr>
        <p:blipFill rotWithShape="1">
          <a:blip r:embed="rId2"/>
          <a:srcRect b="7039"/>
          <a:stretch/>
        </p:blipFill>
        <p:spPr>
          <a:xfrm>
            <a:off x="5557707" y="1475546"/>
            <a:ext cx="3545851" cy="4347032"/>
          </a:xfrm>
          <a:prstGeom prst="rect">
            <a:avLst/>
          </a:prstGeom>
        </p:spPr>
      </p:pic>
      <p:sp>
        <p:nvSpPr>
          <p:cNvPr id="2" name="Title 1">
            <a:extLst>
              <a:ext uri="{FF2B5EF4-FFF2-40B4-BE49-F238E27FC236}">
                <a16:creationId xmlns:a16="http://schemas.microsoft.com/office/drawing/2014/main" id="{ED0F70D1-E884-42BA-8C2E-34C9A1F5D0C4}"/>
              </a:ext>
            </a:extLst>
          </p:cNvPr>
          <p:cNvSpPr>
            <a:spLocks noGrp="1"/>
          </p:cNvSpPr>
          <p:nvPr>
            <p:ph type="title"/>
          </p:nvPr>
        </p:nvSpPr>
        <p:spPr/>
        <p:txBody>
          <a:bodyPr/>
          <a:lstStyle/>
          <a:p>
            <a:r>
              <a:rPr lang="en-GB" dirty="0"/>
              <a:t>ONLINE ABUSE: </a:t>
            </a:r>
            <a:br>
              <a:rPr lang="en-GB" dirty="0"/>
            </a:br>
            <a:r>
              <a:rPr lang="en-GB" dirty="0"/>
              <a:t>WHAT PARENTS NEED TO KNOW</a:t>
            </a:r>
          </a:p>
        </p:txBody>
      </p:sp>
      <p:sp>
        <p:nvSpPr>
          <p:cNvPr id="3" name="Content Placeholder 2">
            <a:extLst>
              <a:ext uri="{FF2B5EF4-FFF2-40B4-BE49-F238E27FC236}">
                <a16:creationId xmlns:a16="http://schemas.microsoft.com/office/drawing/2014/main" id="{E59F5F14-E84B-4F77-8712-917F7523320F}"/>
              </a:ext>
            </a:extLst>
          </p:cNvPr>
          <p:cNvSpPr>
            <a:spLocks noGrp="1"/>
          </p:cNvSpPr>
          <p:nvPr>
            <p:ph sz="half" idx="1"/>
          </p:nvPr>
        </p:nvSpPr>
        <p:spPr/>
        <p:txBody>
          <a:bodyPr>
            <a:normAutofit fontScale="92500" lnSpcReduction="20000"/>
          </a:bodyPr>
          <a:lstStyle/>
          <a:p>
            <a:r>
              <a:rPr lang="en-GB" dirty="0"/>
              <a:t>Children can be at risk of online abuse by someone they know or a stranger. </a:t>
            </a:r>
          </a:p>
          <a:p>
            <a:r>
              <a:rPr lang="en-GB" dirty="0"/>
              <a:t>Online abuse could be in addition to other offline abuse such as bullying or grooming.</a:t>
            </a:r>
          </a:p>
          <a:p>
            <a:r>
              <a:rPr lang="en-GB" dirty="0"/>
              <a:t>Sexting and the law: Sending grossly offensive, indecent, obscene or menacing communications is an offence.</a:t>
            </a:r>
          </a:p>
          <a:p>
            <a:r>
              <a:rPr lang="en-GB" dirty="0"/>
              <a:t>By possessing, and/or distributing indecent images of a person under the age of 18 years of age on to someone else is breaking the law under the Sexual offences Act 2003.</a:t>
            </a:r>
          </a:p>
        </p:txBody>
      </p:sp>
    </p:spTree>
    <p:extLst>
      <p:ext uri="{BB962C8B-B14F-4D97-AF65-F5344CB8AC3E}">
        <p14:creationId xmlns:p14="http://schemas.microsoft.com/office/powerpoint/2010/main" val="3596289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991166-7605-4126-B3FC-27724D1F2D68}"/>
              </a:ext>
            </a:extLst>
          </p:cNvPr>
          <p:cNvPicPr>
            <a:picLocks noChangeAspect="1"/>
          </p:cNvPicPr>
          <p:nvPr/>
        </p:nvPicPr>
        <p:blipFill>
          <a:blip r:embed="rId2"/>
          <a:stretch>
            <a:fillRect/>
          </a:stretch>
        </p:blipFill>
        <p:spPr>
          <a:xfrm>
            <a:off x="34970" y="-59268"/>
            <a:ext cx="12157029" cy="6917267"/>
          </a:xfrm>
          <a:prstGeom prst="rect">
            <a:avLst/>
          </a:prstGeom>
        </p:spPr>
      </p:pic>
    </p:spTree>
    <p:extLst>
      <p:ext uri="{BB962C8B-B14F-4D97-AF65-F5344CB8AC3E}">
        <p14:creationId xmlns:p14="http://schemas.microsoft.com/office/powerpoint/2010/main" val="1999836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D93E0A-2230-4C0F-B4B2-6130EC6607D0}"/>
              </a:ext>
            </a:extLst>
          </p:cNvPr>
          <p:cNvPicPr>
            <a:picLocks noChangeAspect="1"/>
          </p:cNvPicPr>
          <p:nvPr/>
        </p:nvPicPr>
        <p:blipFill>
          <a:blip r:embed="rId2"/>
          <a:stretch>
            <a:fillRect/>
          </a:stretch>
        </p:blipFill>
        <p:spPr>
          <a:xfrm>
            <a:off x="0" y="291431"/>
            <a:ext cx="6176124" cy="6566569"/>
          </a:xfrm>
          <a:prstGeom prst="rect">
            <a:avLst/>
          </a:prstGeom>
        </p:spPr>
      </p:pic>
    </p:spTree>
    <p:extLst>
      <p:ext uri="{BB962C8B-B14F-4D97-AF65-F5344CB8AC3E}">
        <p14:creationId xmlns:p14="http://schemas.microsoft.com/office/powerpoint/2010/main" val="3172706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7348E-2F9D-45AC-B764-343824ECA6BA}"/>
              </a:ext>
            </a:extLst>
          </p:cNvPr>
          <p:cNvSpPr>
            <a:spLocks noGrp="1"/>
          </p:cNvSpPr>
          <p:nvPr>
            <p:ph type="title"/>
          </p:nvPr>
        </p:nvSpPr>
        <p:spPr/>
        <p:txBody>
          <a:bodyPr/>
          <a:lstStyle/>
          <a:p>
            <a:r>
              <a:rPr lang="en-GB" dirty="0"/>
              <a:t>RECOGNISING DOMESTIC ABUSE</a:t>
            </a:r>
          </a:p>
        </p:txBody>
      </p:sp>
      <p:sp>
        <p:nvSpPr>
          <p:cNvPr id="3" name="Content Placeholder 2">
            <a:extLst>
              <a:ext uri="{FF2B5EF4-FFF2-40B4-BE49-F238E27FC236}">
                <a16:creationId xmlns:a16="http://schemas.microsoft.com/office/drawing/2014/main" id="{DD581D02-E121-4DFE-AD2E-8C69D14A5A14}"/>
              </a:ext>
            </a:extLst>
          </p:cNvPr>
          <p:cNvSpPr>
            <a:spLocks noGrp="1"/>
          </p:cNvSpPr>
          <p:nvPr>
            <p:ph sz="half" idx="1"/>
          </p:nvPr>
        </p:nvSpPr>
        <p:spPr>
          <a:xfrm>
            <a:off x="405750" y="1546412"/>
            <a:ext cx="4455620" cy="4494949"/>
          </a:xfrm>
        </p:spPr>
        <p:txBody>
          <a:bodyPr>
            <a:noAutofit/>
          </a:bodyPr>
          <a:lstStyle/>
          <a:p>
            <a:r>
              <a:rPr lang="en-GB" sz="2400" dirty="0">
                <a:latin typeface="Arial" panose="020B0604020202020204" pitchFamily="34" charset="0"/>
                <a:cs typeface="Arial" panose="020B0604020202020204" pitchFamily="34" charset="0"/>
              </a:rPr>
              <a:t>Domestic abuse describes any violence or abuse that is used by someone to control or obtain power over their partner. It can include physical, sexual, psychological, verbal, emotional and financial abuse. If you alter your behaviour because you are frightened of how your partner will react, you are being abused.</a:t>
            </a:r>
          </a:p>
        </p:txBody>
      </p:sp>
      <p:sp>
        <p:nvSpPr>
          <p:cNvPr id="4" name="Content Placeholder 3">
            <a:extLst>
              <a:ext uri="{FF2B5EF4-FFF2-40B4-BE49-F238E27FC236}">
                <a16:creationId xmlns:a16="http://schemas.microsoft.com/office/drawing/2014/main" id="{37C4A555-459D-4983-9903-A1872B311837}"/>
              </a:ext>
            </a:extLst>
          </p:cNvPr>
          <p:cNvSpPr>
            <a:spLocks noGrp="1"/>
          </p:cNvSpPr>
          <p:nvPr>
            <p:ph sz="half" idx="2"/>
          </p:nvPr>
        </p:nvSpPr>
        <p:spPr>
          <a:xfrm>
            <a:off x="5740153" y="1546412"/>
            <a:ext cx="4184034" cy="3880773"/>
          </a:xfrm>
        </p:spPr>
        <p:txBody>
          <a:bodyPr>
            <a:normAutofit/>
          </a:bodyPr>
          <a:lstStyle/>
          <a:p>
            <a:r>
              <a:rPr lang="en-GB" sz="2400" dirty="0">
                <a:latin typeface="Arial" panose="020B0604020202020204" pitchFamily="34" charset="0"/>
                <a:cs typeface="Arial" panose="020B0604020202020204" pitchFamily="34" charset="0"/>
              </a:rPr>
              <a:t>Freephone 24-Hour National Domestic Abuse Helpline:</a:t>
            </a:r>
          </a:p>
          <a:p>
            <a:r>
              <a:rPr lang="en-GB" sz="2400" dirty="0">
                <a:latin typeface="Arial" panose="020B0604020202020204" pitchFamily="34" charset="0"/>
                <a:cs typeface="Arial" panose="020B0604020202020204" pitchFamily="34" charset="0"/>
              </a:rPr>
              <a:t> 0808 2000 247</a:t>
            </a:r>
          </a:p>
        </p:txBody>
      </p:sp>
      <p:pic>
        <p:nvPicPr>
          <p:cNvPr id="6" name="Picture 5">
            <a:extLst>
              <a:ext uri="{FF2B5EF4-FFF2-40B4-BE49-F238E27FC236}">
                <a16:creationId xmlns:a16="http://schemas.microsoft.com/office/drawing/2014/main" id="{1D163A4F-72DA-4708-85CF-F7B19DDC7AEA}"/>
              </a:ext>
            </a:extLst>
          </p:cNvPr>
          <p:cNvPicPr>
            <a:picLocks noChangeAspect="1"/>
          </p:cNvPicPr>
          <p:nvPr/>
        </p:nvPicPr>
        <p:blipFill>
          <a:blip r:embed="rId2"/>
          <a:stretch>
            <a:fillRect/>
          </a:stretch>
        </p:blipFill>
        <p:spPr>
          <a:xfrm>
            <a:off x="10023880" y="81523"/>
            <a:ext cx="1762371" cy="1676634"/>
          </a:xfrm>
          <a:prstGeom prst="rect">
            <a:avLst/>
          </a:prstGeom>
        </p:spPr>
      </p:pic>
      <p:pic>
        <p:nvPicPr>
          <p:cNvPr id="7" name="Picture 6">
            <a:extLst>
              <a:ext uri="{FF2B5EF4-FFF2-40B4-BE49-F238E27FC236}">
                <a16:creationId xmlns:a16="http://schemas.microsoft.com/office/drawing/2014/main" id="{643C2EDF-7F46-46D2-A240-0369B158F676}"/>
              </a:ext>
            </a:extLst>
          </p:cNvPr>
          <p:cNvPicPr>
            <a:picLocks noChangeAspect="1"/>
          </p:cNvPicPr>
          <p:nvPr/>
        </p:nvPicPr>
        <p:blipFill>
          <a:blip r:embed="rId3"/>
          <a:stretch>
            <a:fillRect/>
          </a:stretch>
        </p:blipFill>
        <p:spPr>
          <a:xfrm>
            <a:off x="5692186" y="3327738"/>
            <a:ext cx="4029637" cy="2934109"/>
          </a:xfrm>
          <a:prstGeom prst="rect">
            <a:avLst/>
          </a:prstGeom>
        </p:spPr>
      </p:pic>
    </p:spTree>
    <p:extLst>
      <p:ext uri="{BB962C8B-B14F-4D97-AF65-F5344CB8AC3E}">
        <p14:creationId xmlns:p14="http://schemas.microsoft.com/office/powerpoint/2010/main" val="718934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AEE26-857D-41FA-A98F-0F13DBD4FD0A}"/>
              </a:ext>
            </a:extLst>
          </p:cNvPr>
          <p:cNvSpPr>
            <a:spLocks noGrp="1"/>
          </p:cNvSpPr>
          <p:nvPr>
            <p:ph type="title"/>
          </p:nvPr>
        </p:nvSpPr>
        <p:spPr/>
        <p:txBody>
          <a:bodyPr/>
          <a:lstStyle/>
          <a:p>
            <a:r>
              <a:rPr lang="en-GB" dirty="0"/>
              <a:t>Controlling &amp; Coercive behaviour</a:t>
            </a:r>
          </a:p>
        </p:txBody>
      </p:sp>
      <p:sp>
        <p:nvSpPr>
          <p:cNvPr id="3" name="Content Placeholder 2">
            <a:extLst>
              <a:ext uri="{FF2B5EF4-FFF2-40B4-BE49-F238E27FC236}">
                <a16:creationId xmlns:a16="http://schemas.microsoft.com/office/drawing/2014/main" id="{182E10EA-5E92-4022-A878-073D9A220AB2}"/>
              </a:ext>
            </a:extLst>
          </p:cNvPr>
          <p:cNvSpPr>
            <a:spLocks noGrp="1"/>
          </p:cNvSpPr>
          <p:nvPr>
            <p:ph sz="half" idx="1"/>
          </p:nvPr>
        </p:nvSpPr>
        <p:spPr>
          <a:xfrm>
            <a:off x="475628" y="1367212"/>
            <a:ext cx="4184035" cy="3880772"/>
          </a:xfrm>
        </p:spPr>
        <p:txBody>
          <a:bodyPr>
            <a:normAutofit/>
          </a:bodyPr>
          <a:lstStyle/>
          <a:p>
            <a:pPr marL="0" indent="0">
              <a:buNone/>
            </a:pPr>
            <a:r>
              <a:rPr lang="en-GB" sz="2000" dirty="0">
                <a:latin typeface="Arial" panose="020B0604020202020204" pitchFamily="34" charset="0"/>
                <a:cs typeface="Arial" panose="020B0604020202020204" pitchFamily="34" charset="0"/>
              </a:rPr>
              <a:t>Controlling behaviour :</a:t>
            </a:r>
          </a:p>
          <a:p>
            <a:r>
              <a:rPr lang="en-GB" sz="2000" dirty="0">
                <a:latin typeface="Arial" panose="020B0604020202020204" pitchFamily="34" charset="0"/>
                <a:cs typeface="Arial" panose="020B0604020202020204" pitchFamily="34" charset="0"/>
              </a:rPr>
              <a:t>A range of acts designed to make  a person dependant by isolating them from sources of support, depriving them of the means they need for independence and regulating their everyday behaviour.</a:t>
            </a:r>
          </a:p>
          <a:p>
            <a:r>
              <a:rPr lang="en-GB" sz="2000" dirty="0">
                <a:latin typeface="Arial" panose="020B0604020202020204" pitchFamily="34" charset="0"/>
                <a:cs typeface="Arial" panose="020B0604020202020204" pitchFamily="34" charset="0"/>
              </a:rPr>
              <a:t>Freephone 24-Hour National Domestic Abuse Helpline: </a:t>
            </a:r>
          </a:p>
          <a:p>
            <a:r>
              <a:rPr lang="en-GB" sz="2000" dirty="0">
                <a:latin typeface="Arial" panose="020B0604020202020204" pitchFamily="34" charset="0"/>
                <a:cs typeface="Arial" panose="020B0604020202020204" pitchFamily="34" charset="0"/>
              </a:rPr>
              <a:t>0808 2000 247</a:t>
            </a:r>
          </a:p>
          <a:p>
            <a:endParaRPr lang="en-GB" sz="20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E7BDC11F-99B4-4824-8C79-19E5047F2BCA}"/>
              </a:ext>
            </a:extLst>
          </p:cNvPr>
          <p:cNvSpPr>
            <a:spLocks noGrp="1"/>
          </p:cNvSpPr>
          <p:nvPr>
            <p:ph sz="half" idx="2"/>
          </p:nvPr>
        </p:nvSpPr>
        <p:spPr>
          <a:xfrm>
            <a:off x="5089968" y="1367212"/>
            <a:ext cx="4484338" cy="3880773"/>
          </a:xfrm>
        </p:spPr>
        <p:txBody>
          <a:bodyPr>
            <a:normAutofit/>
          </a:bodyPr>
          <a:lstStyle/>
          <a:p>
            <a:pPr marL="0" indent="0">
              <a:buNone/>
            </a:pPr>
            <a:r>
              <a:rPr lang="en-GB" sz="2000" dirty="0">
                <a:latin typeface="Arial" panose="020B0604020202020204" pitchFamily="34" charset="0"/>
                <a:cs typeface="Arial" panose="020B0604020202020204" pitchFamily="34" charset="0"/>
              </a:rPr>
              <a:t>Coercive behaviour:</a:t>
            </a:r>
          </a:p>
          <a:p>
            <a:pPr marL="0" indent="0">
              <a:buNone/>
            </a:pPr>
            <a:r>
              <a:rPr lang="en-GB" sz="2000" dirty="0">
                <a:latin typeface="Arial" panose="020B0604020202020204" pitchFamily="34" charset="0"/>
                <a:cs typeface="Arial" panose="020B0604020202020204" pitchFamily="34" charset="0"/>
              </a:rPr>
              <a:t>An act or a pattern of assault, threats, humiliation and intimidation or other abuse that is used to harm, punish or frighten their victim. This can include rape, ‘honour-based’ violence, Female Genital Mutilation (FGM) and forced marriage.</a:t>
            </a:r>
          </a:p>
        </p:txBody>
      </p:sp>
    </p:spTree>
    <p:extLst>
      <p:ext uri="{BB962C8B-B14F-4D97-AF65-F5344CB8AC3E}">
        <p14:creationId xmlns:p14="http://schemas.microsoft.com/office/powerpoint/2010/main" val="1845303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5462-BF29-4BFC-8435-E3294D1C748F}"/>
              </a:ext>
            </a:extLst>
          </p:cNvPr>
          <p:cNvSpPr>
            <a:spLocks noGrp="1"/>
          </p:cNvSpPr>
          <p:nvPr>
            <p:ph type="title"/>
          </p:nvPr>
        </p:nvSpPr>
        <p:spPr/>
        <p:txBody>
          <a:bodyPr/>
          <a:lstStyle/>
          <a:p>
            <a:r>
              <a:rPr lang="en-GB" dirty="0"/>
              <a:t>AM I A VICTIM OF DOMESTIC VIOLENCE?</a:t>
            </a:r>
          </a:p>
        </p:txBody>
      </p:sp>
      <p:sp>
        <p:nvSpPr>
          <p:cNvPr id="3" name="Content Placeholder 2">
            <a:extLst>
              <a:ext uri="{FF2B5EF4-FFF2-40B4-BE49-F238E27FC236}">
                <a16:creationId xmlns:a16="http://schemas.microsoft.com/office/drawing/2014/main" id="{9D749B78-056D-4EBA-9EAE-19BF5B94513A}"/>
              </a:ext>
            </a:extLst>
          </p:cNvPr>
          <p:cNvSpPr>
            <a:spLocks noGrp="1"/>
          </p:cNvSpPr>
          <p:nvPr>
            <p:ph sz="half" idx="1"/>
          </p:nvPr>
        </p:nvSpPr>
        <p:spPr>
          <a:xfrm>
            <a:off x="556311" y="1270000"/>
            <a:ext cx="4184035" cy="3880772"/>
          </a:xfrm>
        </p:spPr>
        <p:txBody>
          <a:bodyPr>
            <a:noAutofit/>
          </a:bodyPr>
          <a:lstStyle/>
          <a:p>
            <a:r>
              <a:rPr lang="en-GB" sz="2000" dirty="0">
                <a:latin typeface="Arial" panose="020B0604020202020204" pitchFamily="34" charset="0"/>
                <a:cs typeface="Arial" panose="020B0604020202020204" pitchFamily="34" charset="0"/>
              </a:rPr>
              <a:t>Is your partner excessively jealous? </a:t>
            </a:r>
          </a:p>
          <a:p>
            <a:r>
              <a:rPr lang="en-GB" sz="2000" dirty="0">
                <a:latin typeface="Arial" panose="020B0604020202020204" pitchFamily="34" charset="0"/>
                <a:cs typeface="Arial" panose="020B0604020202020204" pitchFamily="34" charset="0"/>
              </a:rPr>
              <a:t>Is your partner stopping you from seeing your family and friends? </a:t>
            </a:r>
          </a:p>
          <a:p>
            <a:r>
              <a:rPr lang="en-GB" sz="2000" dirty="0">
                <a:latin typeface="Arial" panose="020B0604020202020204" pitchFamily="34" charset="0"/>
                <a:cs typeface="Arial" panose="020B0604020202020204" pitchFamily="34" charset="0"/>
              </a:rPr>
              <a:t>Is your partner telling you what to wear, how to behave and what to say? </a:t>
            </a:r>
          </a:p>
          <a:p>
            <a:r>
              <a:rPr lang="en-GB" sz="2000" dirty="0">
                <a:latin typeface="Arial" panose="020B0604020202020204" pitchFamily="34" charset="0"/>
                <a:cs typeface="Arial" panose="020B0604020202020204" pitchFamily="34" charset="0"/>
              </a:rPr>
              <a:t>Does your partner control your money? </a:t>
            </a:r>
          </a:p>
          <a:p>
            <a:r>
              <a:rPr lang="en-GB" sz="2000" dirty="0">
                <a:latin typeface="Arial" panose="020B0604020202020204" pitchFamily="34" charset="0"/>
                <a:cs typeface="Arial" panose="020B0604020202020204" pitchFamily="34" charset="0"/>
              </a:rPr>
              <a:t>Does your partner monitor your movements? </a:t>
            </a:r>
          </a:p>
          <a:p>
            <a:r>
              <a:rPr lang="en-GB" sz="2000" dirty="0">
                <a:latin typeface="Arial" panose="020B0604020202020204" pitchFamily="34" charset="0"/>
                <a:cs typeface="Arial" panose="020B0604020202020204" pitchFamily="34" charset="0"/>
              </a:rPr>
              <a:t>Does your partner use anger to intimidate you to comply with their commands?</a:t>
            </a:r>
          </a:p>
        </p:txBody>
      </p:sp>
      <p:sp>
        <p:nvSpPr>
          <p:cNvPr id="4" name="Content Placeholder 3">
            <a:extLst>
              <a:ext uri="{FF2B5EF4-FFF2-40B4-BE49-F238E27FC236}">
                <a16:creationId xmlns:a16="http://schemas.microsoft.com/office/drawing/2014/main" id="{69895F44-CE04-47A8-B1C4-29734580C63D}"/>
              </a:ext>
            </a:extLst>
          </p:cNvPr>
          <p:cNvSpPr>
            <a:spLocks noGrp="1"/>
          </p:cNvSpPr>
          <p:nvPr>
            <p:ph sz="half" idx="2"/>
          </p:nvPr>
        </p:nvSpPr>
        <p:spPr>
          <a:xfrm>
            <a:off x="5446061" y="1334772"/>
            <a:ext cx="5181600" cy="2018242"/>
          </a:xfrm>
        </p:spPr>
        <p:txBody>
          <a:bodyPr>
            <a:noAutofit/>
          </a:bodyPr>
          <a:lstStyle/>
          <a:p>
            <a:r>
              <a:rPr lang="en-GB" sz="2000" dirty="0">
                <a:latin typeface="Arial" panose="020B0604020202020204" pitchFamily="34" charset="0"/>
                <a:cs typeface="Arial" panose="020B0604020202020204" pitchFamily="34" charset="0"/>
              </a:rPr>
              <a:t>If you have said </a:t>
            </a:r>
            <a:r>
              <a:rPr lang="en-GB" sz="2000" dirty="0">
                <a:solidFill>
                  <a:srgbClr val="7030A0"/>
                </a:solidFill>
                <a:latin typeface="Arial" panose="020B0604020202020204" pitchFamily="34" charset="0"/>
                <a:cs typeface="Arial" panose="020B0604020202020204" pitchFamily="34" charset="0"/>
              </a:rPr>
              <a:t>‘yes’ </a:t>
            </a:r>
            <a:r>
              <a:rPr lang="en-GB" sz="2000" dirty="0">
                <a:latin typeface="Arial" panose="020B0604020202020204" pitchFamily="34" charset="0"/>
                <a:cs typeface="Arial" panose="020B0604020202020204" pitchFamily="34" charset="0"/>
              </a:rPr>
              <a:t>to any of these questions, you are in a domestic abuse relationship.</a:t>
            </a:r>
          </a:p>
          <a:p>
            <a:r>
              <a:rPr lang="en-GB" sz="2000" dirty="0">
                <a:latin typeface="Arial" panose="020B0604020202020204" pitchFamily="34" charset="0"/>
                <a:cs typeface="Arial" panose="020B0604020202020204" pitchFamily="34" charset="0"/>
              </a:rPr>
              <a:t>There are many forms of help to support you and your children. </a:t>
            </a:r>
          </a:p>
          <a:p>
            <a:r>
              <a:rPr lang="en-GB" sz="2000" dirty="0">
                <a:latin typeface="Arial" panose="020B0604020202020204" pitchFamily="34" charset="0"/>
                <a:cs typeface="Arial" panose="020B0604020202020204" pitchFamily="34" charset="0"/>
              </a:rPr>
              <a:t>School is one of them.</a:t>
            </a:r>
          </a:p>
        </p:txBody>
      </p:sp>
      <p:pic>
        <p:nvPicPr>
          <p:cNvPr id="5" name="Picture 4">
            <a:extLst>
              <a:ext uri="{FF2B5EF4-FFF2-40B4-BE49-F238E27FC236}">
                <a16:creationId xmlns:a16="http://schemas.microsoft.com/office/drawing/2014/main" id="{BA4ADC75-BE88-4468-83B8-5294C87D8072}"/>
              </a:ext>
            </a:extLst>
          </p:cNvPr>
          <p:cNvPicPr>
            <a:picLocks noChangeAspect="1"/>
          </p:cNvPicPr>
          <p:nvPr/>
        </p:nvPicPr>
        <p:blipFill>
          <a:blip r:embed="rId2"/>
          <a:stretch>
            <a:fillRect/>
          </a:stretch>
        </p:blipFill>
        <p:spPr>
          <a:xfrm>
            <a:off x="5508828" y="3775145"/>
            <a:ext cx="6533165" cy="2751254"/>
          </a:xfrm>
          <a:prstGeom prst="rect">
            <a:avLst/>
          </a:prstGeom>
        </p:spPr>
      </p:pic>
    </p:spTree>
    <p:extLst>
      <p:ext uri="{BB962C8B-B14F-4D97-AF65-F5344CB8AC3E}">
        <p14:creationId xmlns:p14="http://schemas.microsoft.com/office/powerpoint/2010/main" val="3142027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86C38-0C61-4D2B-AECF-C237A6895F78}"/>
              </a:ext>
            </a:extLst>
          </p:cNvPr>
          <p:cNvSpPr>
            <a:spLocks noGrp="1"/>
          </p:cNvSpPr>
          <p:nvPr>
            <p:ph type="title"/>
          </p:nvPr>
        </p:nvSpPr>
        <p:spPr/>
        <p:txBody>
          <a:bodyPr>
            <a:normAutofit/>
          </a:bodyPr>
          <a:lstStyle/>
          <a:p>
            <a:r>
              <a:rPr lang="en-GB" sz="3600" dirty="0"/>
              <a:t>THE IMPACT OF DOMESTIC ABUSE ON CHILDREN</a:t>
            </a:r>
          </a:p>
        </p:txBody>
      </p:sp>
      <p:sp>
        <p:nvSpPr>
          <p:cNvPr id="3" name="Content Placeholder 2">
            <a:extLst>
              <a:ext uri="{FF2B5EF4-FFF2-40B4-BE49-F238E27FC236}">
                <a16:creationId xmlns:a16="http://schemas.microsoft.com/office/drawing/2014/main" id="{2CCA1FA9-CE8D-47E5-A36F-D7CBDA4DC417}"/>
              </a:ext>
            </a:extLst>
          </p:cNvPr>
          <p:cNvSpPr>
            <a:spLocks noGrp="1"/>
          </p:cNvSpPr>
          <p:nvPr>
            <p:ph sz="half" idx="1"/>
          </p:nvPr>
        </p:nvSpPr>
        <p:spPr>
          <a:xfrm>
            <a:off x="677334" y="1930400"/>
            <a:ext cx="4838207" cy="3641060"/>
          </a:xfrm>
          <a:solidFill>
            <a:schemeClr val="accent1">
              <a:lumMod val="75000"/>
            </a:schemeClr>
          </a:solidFill>
        </p:spPr>
        <p:txBody>
          <a:bodyPr>
            <a:normAutofit/>
          </a:bodyPr>
          <a:lstStyle/>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“It’s ok, my daughter was upstairs listening to her iPad, she didn’t hear anything.’’</a:t>
            </a:r>
          </a:p>
          <a:p>
            <a:r>
              <a:rPr lang="en-GB" sz="2000" dirty="0">
                <a:latin typeface="Arial" panose="020B0604020202020204" pitchFamily="34" charset="0"/>
                <a:cs typeface="Arial" panose="020B0604020202020204" pitchFamily="34" charset="0"/>
              </a:rPr>
              <a:t>“The kids don’t know what’s going on. I manage to hide it well from them. They are fine!”</a:t>
            </a:r>
          </a:p>
        </p:txBody>
      </p:sp>
      <p:sp>
        <p:nvSpPr>
          <p:cNvPr id="4" name="Content Placeholder 3">
            <a:extLst>
              <a:ext uri="{FF2B5EF4-FFF2-40B4-BE49-F238E27FC236}">
                <a16:creationId xmlns:a16="http://schemas.microsoft.com/office/drawing/2014/main" id="{5B53C1F9-2390-4851-9DA6-91A6BA98D22C}"/>
              </a:ext>
            </a:extLst>
          </p:cNvPr>
          <p:cNvSpPr>
            <a:spLocks noGrp="1"/>
          </p:cNvSpPr>
          <p:nvPr>
            <p:ph sz="half" idx="2"/>
          </p:nvPr>
        </p:nvSpPr>
        <p:spPr>
          <a:xfrm>
            <a:off x="6096000" y="1660152"/>
            <a:ext cx="5181600" cy="4351338"/>
          </a:xfrm>
        </p:spPr>
        <p:txBody>
          <a:bodyPr>
            <a:noAutofit/>
          </a:bodyPr>
          <a:lstStyle/>
          <a:p>
            <a:pPr marL="0" indent="0">
              <a:buNone/>
            </a:pPr>
            <a:r>
              <a:rPr lang="en-GB" sz="2000" b="1" dirty="0">
                <a:solidFill>
                  <a:schemeClr val="accent2">
                    <a:lumMod val="75000"/>
                  </a:schemeClr>
                </a:solidFill>
                <a:latin typeface="Arial" panose="020B0604020202020204" pitchFamily="34" charset="0"/>
                <a:cs typeface="Arial" panose="020B0604020202020204" pitchFamily="34" charset="0"/>
              </a:rPr>
              <a:t>Children will always be affected; the longer the abuse continues the greater the effect.</a:t>
            </a:r>
          </a:p>
          <a:p>
            <a:pPr marL="0" indent="0">
              <a:buNone/>
            </a:pPr>
            <a:r>
              <a:rPr lang="en-GB" sz="2000" b="1" dirty="0">
                <a:solidFill>
                  <a:schemeClr val="accent2">
                    <a:lumMod val="75000"/>
                  </a:schemeClr>
                </a:solidFill>
                <a:latin typeface="Arial" panose="020B0604020202020204" pitchFamily="34" charset="0"/>
                <a:cs typeface="Arial" panose="020B0604020202020204" pitchFamily="34" charset="0"/>
              </a:rPr>
              <a:t>The definition of Emotional Abuse includes ‘seeing and hearing the ill-treatment of another’ and whilst some children may witness extreme violence, others may live in an atmosphere of detached control. This is just as damaging.</a:t>
            </a:r>
          </a:p>
          <a:p>
            <a:pPr marL="0" indent="0">
              <a:buNone/>
            </a:pPr>
            <a:r>
              <a:rPr lang="en-GB" sz="2000" b="1" dirty="0">
                <a:solidFill>
                  <a:schemeClr val="accent2">
                    <a:lumMod val="75000"/>
                  </a:schemeClr>
                </a:solidFill>
                <a:latin typeface="Arial" panose="020B0604020202020204" pitchFamily="34" charset="0"/>
                <a:cs typeface="Arial" panose="020B0604020202020204" pitchFamily="34" charset="0"/>
              </a:rPr>
              <a:t>Children can often be more aware of what is going on around them than parents notice or believe.</a:t>
            </a:r>
          </a:p>
        </p:txBody>
      </p:sp>
      <p:pic>
        <p:nvPicPr>
          <p:cNvPr id="5" name="Picture 4">
            <a:extLst>
              <a:ext uri="{FF2B5EF4-FFF2-40B4-BE49-F238E27FC236}">
                <a16:creationId xmlns:a16="http://schemas.microsoft.com/office/drawing/2014/main" id="{F48BD27F-0FDF-4E80-BD97-8ADF5D19CAEF}"/>
              </a:ext>
            </a:extLst>
          </p:cNvPr>
          <p:cNvPicPr>
            <a:picLocks noChangeAspect="1"/>
          </p:cNvPicPr>
          <p:nvPr/>
        </p:nvPicPr>
        <p:blipFill>
          <a:blip r:embed="rId2"/>
          <a:stretch>
            <a:fillRect/>
          </a:stretch>
        </p:blipFill>
        <p:spPr>
          <a:xfrm>
            <a:off x="677333" y="4479952"/>
            <a:ext cx="4838207" cy="2230681"/>
          </a:xfrm>
          <a:prstGeom prst="rect">
            <a:avLst/>
          </a:prstGeom>
        </p:spPr>
      </p:pic>
    </p:spTree>
    <p:extLst>
      <p:ext uri="{BB962C8B-B14F-4D97-AF65-F5344CB8AC3E}">
        <p14:creationId xmlns:p14="http://schemas.microsoft.com/office/powerpoint/2010/main" val="2187234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5C97D4-0D9C-450B-83AC-B8A03423AEF2}"/>
              </a:ext>
            </a:extLst>
          </p:cNvPr>
          <p:cNvPicPr>
            <a:picLocks noChangeAspect="1"/>
          </p:cNvPicPr>
          <p:nvPr/>
        </p:nvPicPr>
        <p:blipFill>
          <a:blip r:embed="rId2"/>
          <a:stretch>
            <a:fillRect/>
          </a:stretch>
        </p:blipFill>
        <p:spPr>
          <a:xfrm>
            <a:off x="-1" y="0"/>
            <a:ext cx="9290303" cy="6858000"/>
          </a:xfrm>
          <a:prstGeom prst="rect">
            <a:avLst/>
          </a:prstGeom>
        </p:spPr>
      </p:pic>
    </p:spTree>
    <p:extLst>
      <p:ext uri="{BB962C8B-B14F-4D97-AF65-F5344CB8AC3E}">
        <p14:creationId xmlns:p14="http://schemas.microsoft.com/office/powerpoint/2010/main" val="4204180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5BD15-BE7A-463D-9AA7-6E9A2F1AF296}"/>
              </a:ext>
            </a:extLst>
          </p:cNvPr>
          <p:cNvSpPr>
            <a:spLocks noGrp="1"/>
          </p:cNvSpPr>
          <p:nvPr>
            <p:ph type="title"/>
          </p:nvPr>
        </p:nvSpPr>
        <p:spPr/>
        <p:txBody>
          <a:bodyPr/>
          <a:lstStyle/>
          <a:p>
            <a:r>
              <a:rPr lang="en-GB" dirty="0"/>
              <a:t>WHAT IS CHILD SEXUAL EXPLOITATION (CSE)?</a:t>
            </a:r>
          </a:p>
        </p:txBody>
      </p:sp>
      <p:sp>
        <p:nvSpPr>
          <p:cNvPr id="3" name="Content Placeholder 2">
            <a:extLst>
              <a:ext uri="{FF2B5EF4-FFF2-40B4-BE49-F238E27FC236}">
                <a16:creationId xmlns:a16="http://schemas.microsoft.com/office/drawing/2014/main" id="{FA3C0AD1-F6C0-416E-8473-D170E5608725}"/>
              </a:ext>
            </a:extLst>
          </p:cNvPr>
          <p:cNvSpPr>
            <a:spLocks noGrp="1"/>
          </p:cNvSpPr>
          <p:nvPr>
            <p:ph sz="half" idx="1"/>
          </p:nvPr>
        </p:nvSpPr>
        <p:spPr>
          <a:xfrm>
            <a:off x="677334" y="1930400"/>
            <a:ext cx="6005854" cy="3880772"/>
          </a:xfrm>
        </p:spPr>
        <p:txBody>
          <a:bodyPr>
            <a:noAutofit/>
          </a:bodyPr>
          <a:lstStyle/>
          <a:p>
            <a:pPr marL="0" indent="0">
              <a:buNone/>
            </a:pPr>
            <a:r>
              <a:rPr lang="en-GB" dirty="0">
                <a:latin typeface="Arial" panose="020B0604020202020204" pitchFamily="34" charset="0"/>
                <a:cs typeface="Arial" panose="020B0604020202020204" pitchFamily="34" charset="0"/>
              </a:rPr>
              <a:t>It is a form of child sexual abuse and occurs when an individual  or group take advantage of an imbalance of  power to coerce, manipulate or deceive a child or  young person under the age  of 18 into sexual activity  in exchange for something the victim needs or wants and/or for  the financial advantage or  increased status of the perpetrator.</a:t>
            </a:r>
          </a:p>
          <a:p>
            <a:pPr marL="0" indent="0">
              <a:buNone/>
            </a:pPr>
            <a:r>
              <a:rPr lang="en-GB" dirty="0">
                <a:latin typeface="Arial" panose="020B0604020202020204" pitchFamily="34" charset="0"/>
                <a:cs typeface="Arial" panose="020B0604020202020204" pitchFamily="34" charset="0"/>
              </a:rPr>
              <a:t>Latest statistics show that children are more at risk are:</a:t>
            </a:r>
          </a:p>
          <a:p>
            <a:pPr marL="0" indent="0">
              <a:buNone/>
            </a:pPr>
            <a:r>
              <a:rPr lang="en-GB" dirty="0">
                <a:latin typeface="Arial" panose="020B0604020202020204" pitchFamily="34" charset="0"/>
                <a:cs typeface="Arial" panose="020B0604020202020204" pitchFamily="34" charset="0"/>
              </a:rPr>
              <a:t>● younger children (as young as 10 years old)</a:t>
            </a:r>
          </a:p>
          <a:p>
            <a:pPr marL="0" indent="0">
              <a:buNone/>
            </a:pPr>
            <a:r>
              <a:rPr lang="en-GB" dirty="0">
                <a:latin typeface="Arial" panose="020B0604020202020204" pitchFamily="34" charset="0"/>
                <a:cs typeface="Arial" panose="020B0604020202020204" pitchFamily="34" charset="0"/>
              </a:rPr>
              <a:t>● Clean skins (young people with no previous record or who are not known to the police)</a:t>
            </a:r>
          </a:p>
          <a:p>
            <a:pPr marL="0" indent="0">
              <a:buNone/>
            </a:pPr>
            <a:r>
              <a:rPr lang="en-GB" b="1" dirty="0">
                <a:solidFill>
                  <a:schemeClr val="accent6">
                    <a:lumMod val="50000"/>
                  </a:schemeClr>
                </a:solidFill>
                <a:latin typeface="Arial" panose="020B0604020202020204" pitchFamily="34" charset="0"/>
                <a:cs typeface="Arial" panose="020B0604020202020204" pitchFamily="34" charset="0"/>
              </a:rPr>
              <a:t>Clean skins is a common term used by</a:t>
            </a:r>
          </a:p>
          <a:p>
            <a:pPr marL="0" indent="0">
              <a:buNone/>
            </a:pPr>
            <a:r>
              <a:rPr lang="en-GB" b="1" dirty="0">
                <a:solidFill>
                  <a:schemeClr val="accent6">
                    <a:lumMod val="50000"/>
                  </a:schemeClr>
                </a:solidFill>
                <a:latin typeface="Arial" panose="020B0604020202020204" pitchFamily="34" charset="0"/>
                <a:cs typeface="Arial" panose="020B0604020202020204" pitchFamily="34" charset="0"/>
              </a:rPr>
              <a:t>perpetrators/gangs</a:t>
            </a:r>
          </a:p>
          <a:p>
            <a:pPr marL="0" indent="0">
              <a:buNone/>
            </a:pPr>
            <a:endParaRPr lang="en-GB"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3CF95AE4-027E-41D4-AAA5-817AF706DD53}"/>
              </a:ext>
            </a:extLst>
          </p:cNvPr>
          <p:cNvSpPr>
            <a:spLocks noGrp="1"/>
          </p:cNvSpPr>
          <p:nvPr>
            <p:ph sz="half" idx="2"/>
          </p:nvPr>
        </p:nvSpPr>
        <p:spPr>
          <a:xfrm>
            <a:off x="6979037" y="2825418"/>
            <a:ext cx="5181600" cy="3422982"/>
          </a:xfrm>
          <a:ln/>
        </p:spPr>
        <p:style>
          <a:lnRef idx="1">
            <a:schemeClr val="accent1"/>
          </a:lnRef>
          <a:fillRef idx="2">
            <a:schemeClr val="accent1"/>
          </a:fillRef>
          <a:effectRef idx="1">
            <a:schemeClr val="accent1"/>
          </a:effectRef>
          <a:fontRef idx="minor">
            <a:schemeClr val="dk1"/>
          </a:fontRef>
        </p:style>
        <p:txBody>
          <a:bodyPr>
            <a:noAutofit/>
          </a:bodyPr>
          <a:lstStyle/>
          <a:p>
            <a:pPr marL="0" indent="0">
              <a:buNone/>
            </a:pPr>
            <a:r>
              <a:rPr lang="en-GB" dirty="0">
                <a:latin typeface="Arial" panose="020B0604020202020204" pitchFamily="34" charset="0"/>
                <a:cs typeface="Arial" panose="020B0604020202020204" pitchFamily="34" charset="0"/>
              </a:rPr>
              <a:t>Many young people who are groomed are</a:t>
            </a:r>
          </a:p>
          <a:p>
            <a:pPr marL="0" indent="0">
              <a:buNone/>
            </a:pPr>
            <a:r>
              <a:rPr lang="en-GB" dirty="0">
                <a:latin typeface="Arial" panose="020B0604020202020204" pitchFamily="34" charset="0"/>
                <a:cs typeface="Arial" panose="020B0604020202020204" pitchFamily="34" charset="0"/>
              </a:rPr>
              <a:t> made to feel special by buying gifts and</a:t>
            </a:r>
          </a:p>
          <a:p>
            <a:pPr marL="0" indent="0">
              <a:buNone/>
            </a:pPr>
            <a:r>
              <a:rPr lang="en-GB" dirty="0">
                <a:latin typeface="Arial" panose="020B0604020202020204" pitchFamily="34" charset="0"/>
                <a:cs typeface="Arial" panose="020B0604020202020204" pitchFamily="34" charset="0"/>
              </a:rPr>
              <a:t> giving them lots of attention. Any child or</a:t>
            </a:r>
          </a:p>
          <a:p>
            <a:pPr marL="0" indent="0">
              <a:buNone/>
            </a:pPr>
            <a:r>
              <a:rPr lang="en-GB" dirty="0">
                <a:latin typeface="Arial" panose="020B0604020202020204" pitchFamily="34" charset="0"/>
                <a:cs typeface="Arial" panose="020B0604020202020204" pitchFamily="34" charset="0"/>
              </a:rPr>
              <a:t> young people can be affected but there are</a:t>
            </a:r>
          </a:p>
          <a:p>
            <a:pPr marL="0" indent="0">
              <a:buNone/>
            </a:pPr>
            <a:r>
              <a:rPr lang="en-GB" dirty="0">
                <a:latin typeface="Arial" panose="020B0604020202020204" pitchFamily="34" charset="0"/>
                <a:cs typeface="Arial" panose="020B0604020202020204" pitchFamily="34" charset="0"/>
              </a:rPr>
              <a:t> some situations that make the victim more</a:t>
            </a:r>
          </a:p>
          <a:p>
            <a:pPr marL="0" indent="0">
              <a:buNone/>
            </a:pPr>
            <a:r>
              <a:rPr lang="en-GB" dirty="0">
                <a:latin typeface="Arial" panose="020B0604020202020204" pitchFamily="34" charset="0"/>
                <a:cs typeface="Arial" panose="020B0604020202020204" pitchFamily="34" charset="0"/>
              </a:rPr>
              <a:t> vulnerable to exploitation, for example, if they</a:t>
            </a:r>
          </a:p>
          <a:p>
            <a:pPr marL="0" indent="0">
              <a:buNone/>
            </a:pPr>
            <a:r>
              <a:rPr lang="en-GB" dirty="0">
                <a:latin typeface="Arial" panose="020B0604020202020204" pitchFamily="34" charset="0"/>
                <a:cs typeface="Arial" panose="020B0604020202020204" pitchFamily="34" charset="0"/>
              </a:rPr>
              <a:t> are unable to communicate effectively or if</a:t>
            </a:r>
          </a:p>
          <a:p>
            <a:pPr marL="0" indent="0">
              <a:buNone/>
            </a:pPr>
            <a:r>
              <a:rPr lang="en-GB" dirty="0">
                <a:latin typeface="Arial" panose="020B0604020202020204" pitchFamily="34" charset="0"/>
                <a:cs typeface="Arial" panose="020B0604020202020204" pitchFamily="34" charset="0"/>
              </a:rPr>
              <a:t> they are isolated from peers/family members.</a:t>
            </a:r>
          </a:p>
        </p:txBody>
      </p:sp>
      <p:pic>
        <p:nvPicPr>
          <p:cNvPr id="5" name="Picture 4">
            <a:extLst>
              <a:ext uri="{FF2B5EF4-FFF2-40B4-BE49-F238E27FC236}">
                <a16:creationId xmlns:a16="http://schemas.microsoft.com/office/drawing/2014/main" id="{BF6497EE-91D7-4FAD-A8CA-22AC6570EB37}"/>
              </a:ext>
            </a:extLst>
          </p:cNvPr>
          <p:cNvPicPr>
            <a:picLocks noChangeAspect="1"/>
          </p:cNvPicPr>
          <p:nvPr/>
        </p:nvPicPr>
        <p:blipFill>
          <a:blip r:embed="rId2"/>
          <a:stretch>
            <a:fillRect/>
          </a:stretch>
        </p:blipFill>
        <p:spPr>
          <a:xfrm>
            <a:off x="8711700" y="128570"/>
            <a:ext cx="3097095" cy="2282859"/>
          </a:xfrm>
          <a:prstGeom prst="rect">
            <a:avLst/>
          </a:prstGeom>
        </p:spPr>
      </p:pic>
    </p:spTree>
    <p:extLst>
      <p:ext uri="{BB962C8B-B14F-4D97-AF65-F5344CB8AC3E}">
        <p14:creationId xmlns:p14="http://schemas.microsoft.com/office/powerpoint/2010/main" val="905397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F9B47-899E-4D91-9A10-96C7E091D0D2}"/>
              </a:ext>
            </a:extLst>
          </p:cNvPr>
          <p:cNvSpPr>
            <a:spLocks noGrp="1"/>
          </p:cNvSpPr>
          <p:nvPr>
            <p:ph type="title"/>
          </p:nvPr>
        </p:nvSpPr>
        <p:spPr/>
        <p:txBody>
          <a:bodyPr/>
          <a:lstStyle/>
          <a:p>
            <a:r>
              <a:rPr lang="en-GB" dirty="0"/>
              <a:t>CSE: WHAT PARENTS SHOULD LOOK OUT FOR</a:t>
            </a:r>
          </a:p>
        </p:txBody>
      </p:sp>
      <p:pic>
        <p:nvPicPr>
          <p:cNvPr id="6" name="Content Placeholder 5">
            <a:extLst>
              <a:ext uri="{FF2B5EF4-FFF2-40B4-BE49-F238E27FC236}">
                <a16:creationId xmlns:a16="http://schemas.microsoft.com/office/drawing/2014/main" id="{DAA8C219-1C99-4E6E-A7A8-847620D4A662}"/>
              </a:ext>
            </a:extLst>
          </p:cNvPr>
          <p:cNvPicPr>
            <a:picLocks noGrp="1" noChangeAspect="1"/>
          </p:cNvPicPr>
          <p:nvPr>
            <p:ph sz="half" idx="1"/>
          </p:nvPr>
        </p:nvPicPr>
        <p:blipFill>
          <a:blip r:embed="rId2"/>
          <a:stretch>
            <a:fillRect/>
          </a:stretch>
        </p:blipFill>
        <p:spPr>
          <a:xfrm>
            <a:off x="368829" y="4533610"/>
            <a:ext cx="1971675" cy="1971675"/>
          </a:xfrm>
          <a:prstGeom prst="rect">
            <a:avLst/>
          </a:prstGeom>
        </p:spPr>
      </p:pic>
      <p:pic>
        <p:nvPicPr>
          <p:cNvPr id="5" name="Content Placeholder 4">
            <a:extLst>
              <a:ext uri="{FF2B5EF4-FFF2-40B4-BE49-F238E27FC236}">
                <a16:creationId xmlns:a16="http://schemas.microsoft.com/office/drawing/2014/main" id="{8C68F5F2-3E7F-4E55-AE12-068CF7F25F76}"/>
              </a:ext>
            </a:extLst>
          </p:cNvPr>
          <p:cNvPicPr>
            <a:picLocks noGrp="1" noChangeAspect="1"/>
          </p:cNvPicPr>
          <p:nvPr>
            <p:ph sz="half" idx="2"/>
          </p:nvPr>
        </p:nvPicPr>
        <p:blipFill>
          <a:blip r:embed="rId3"/>
          <a:stretch>
            <a:fillRect/>
          </a:stretch>
        </p:blipFill>
        <p:spPr>
          <a:xfrm>
            <a:off x="7024845" y="1592148"/>
            <a:ext cx="3499222" cy="2050470"/>
          </a:xfrm>
          <a:prstGeom prst="rect">
            <a:avLst/>
          </a:prstGeom>
        </p:spPr>
      </p:pic>
      <p:pic>
        <p:nvPicPr>
          <p:cNvPr id="7" name="Picture 6">
            <a:extLst>
              <a:ext uri="{FF2B5EF4-FFF2-40B4-BE49-F238E27FC236}">
                <a16:creationId xmlns:a16="http://schemas.microsoft.com/office/drawing/2014/main" id="{47BCE830-5E72-4CF9-9B3B-96D53FA734F6}"/>
              </a:ext>
            </a:extLst>
          </p:cNvPr>
          <p:cNvPicPr>
            <a:picLocks noChangeAspect="1"/>
          </p:cNvPicPr>
          <p:nvPr/>
        </p:nvPicPr>
        <p:blipFill>
          <a:blip r:embed="rId4"/>
          <a:stretch>
            <a:fillRect/>
          </a:stretch>
        </p:blipFill>
        <p:spPr>
          <a:xfrm>
            <a:off x="531812" y="2732617"/>
            <a:ext cx="3000375" cy="1562100"/>
          </a:xfrm>
          <a:prstGeom prst="rect">
            <a:avLst/>
          </a:prstGeom>
        </p:spPr>
      </p:pic>
      <p:pic>
        <p:nvPicPr>
          <p:cNvPr id="8" name="Picture 7">
            <a:extLst>
              <a:ext uri="{FF2B5EF4-FFF2-40B4-BE49-F238E27FC236}">
                <a16:creationId xmlns:a16="http://schemas.microsoft.com/office/drawing/2014/main" id="{9CB484A4-36EE-47EE-8EF4-B86DFAF3E5EA}"/>
              </a:ext>
            </a:extLst>
          </p:cNvPr>
          <p:cNvPicPr>
            <a:picLocks noChangeAspect="1"/>
          </p:cNvPicPr>
          <p:nvPr/>
        </p:nvPicPr>
        <p:blipFill>
          <a:blip r:embed="rId5"/>
          <a:stretch>
            <a:fillRect/>
          </a:stretch>
        </p:blipFill>
        <p:spPr>
          <a:xfrm>
            <a:off x="2624787" y="4738397"/>
            <a:ext cx="2287361" cy="1562100"/>
          </a:xfrm>
          <a:prstGeom prst="rect">
            <a:avLst/>
          </a:prstGeom>
        </p:spPr>
      </p:pic>
      <p:pic>
        <p:nvPicPr>
          <p:cNvPr id="9" name="Picture 8">
            <a:extLst>
              <a:ext uri="{FF2B5EF4-FFF2-40B4-BE49-F238E27FC236}">
                <a16:creationId xmlns:a16="http://schemas.microsoft.com/office/drawing/2014/main" id="{D4F28BA8-9BE0-4E6A-B44F-60B76B2F0A82}"/>
              </a:ext>
            </a:extLst>
          </p:cNvPr>
          <p:cNvPicPr>
            <a:picLocks noChangeAspect="1"/>
          </p:cNvPicPr>
          <p:nvPr/>
        </p:nvPicPr>
        <p:blipFill>
          <a:blip r:embed="rId6"/>
          <a:stretch>
            <a:fillRect/>
          </a:stretch>
        </p:blipFill>
        <p:spPr>
          <a:xfrm>
            <a:off x="3768467" y="2617383"/>
            <a:ext cx="1747203" cy="1623233"/>
          </a:xfrm>
          <a:prstGeom prst="rect">
            <a:avLst/>
          </a:prstGeom>
        </p:spPr>
      </p:pic>
      <p:sp>
        <p:nvSpPr>
          <p:cNvPr id="10" name="Rectangle 9">
            <a:extLst>
              <a:ext uri="{FF2B5EF4-FFF2-40B4-BE49-F238E27FC236}">
                <a16:creationId xmlns:a16="http://schemas.microsoft.com/office/drawing/2014/main" id="{EB98C900-7BD1-49D5-B047-C913868D4FFA}"/>
              </a:ext>
            </a:extLst>
          </p:cNvPr>
          <p:cNvSpPr/>
          <p:nvPr/>
        </p:nvSpPr>
        <p:spPr>
          <a:xfrm>
            <a:off x="5751951" y="3820752"/>
            <a:ext cx="6071220" cy="1938992"/>
          </a:xfrm>
          <a:prstGeom prst="rect">
            <a:avLst/>
          </a:prstGeom>
        </p:spPr>
        <p:txBody>
          <a:bodyPr wrap="square">
            <a:spAutoFit/>
          </a:bodyPr>
          <a:lstStyle/>
          <a:p>
            <a:r>
              <a:rPr lang="en-GB" sz="2000" dirty="0">
                <a:latin typeface="Arial" panose="020B0604020202020204" pitchFamily="34" charset="0"/>
                <a:cs typeface="Arial" panose="020B0604020202020204" pitchFamily="34" charset="0"/>
              </a:rPr>
              <a:t>Unexplained gifts or new possessions</a:t>
            </a:r>
          </a:p>
          <a:p>
            <a:r>
              <a:rPr lang="en-GB" sz="2000" dirty="0">
                <a:latin typeface="Arial" panose="020B0604020202020204" pitchFamily="34" charset="0"/>
                <a:cs typeface="Arial" panose="020B0604020202020204" pitchFamily="34" charset="0"/>
              </a:rPr>
              <a:t>Older boyfriends/girlfriends</a:t>
            </a:r>
          </a:p>
          <a:p>
            <a:r>
              <a:rPr lang="en-GB" sz="2000" dirty="0">
                <a:latin typeface="Arial" panose="020B0604020202020204" pitchFamily="34" charset="0"/>
                <a:cs typeface="Arial" panose="020B0604020202020204" pitchFamily="34" charset="0"/>
              </a:rPr>
              <a:t>Children displaying sexualised behaviour</a:t>
            </a:r>
          </a:p>
          <a:p>
            <a:r>
              <a:rPr lang="en-GB" sz="2000" dirty="0">
                <a:latin typeface="Arial" panose="020B0604020202020204" pitchFamily="34" charset="0"/>
                <a:cs typeface="Arial" panose="020B0604020202020204" pitchFamily="34" charset="0"/>
              </a:rPr>
              <a:t>Changes in emotional well-being/mood swings</a:t>
            </a:r>
          </a:p>
          <a:p>
            <a:r>
              <a:rPr lang="en-GB" sz="2000" dirty="0">
                <a:latin typeface="Arial" panose="020B0604020202020204" pitchFamily="34" charset="0"/>
                <a:cs typeface="Arial" panose="020B0604020202020204" pitchFamily="34" charset="0"/>
              </a:rPr>
              <a:t>Drugs and alcohol being consumed </a:t>
            </a:r>
          </a:p>
          <a:p>
            <a:r>
              <a:rPr lang="en-GB" sz="2000" dirty="0">
                <a:latin typeface="Arial" panose="020B0604020202020204" pitchFamily="34" charset="0"/>
                <a:cs typeface="Arial" panose="020B0604020202020204" pitchFamily="34" charset="0"/>
              </a:rPr>
              <a:t>Going missing from home or coming home late</a:t>
            </a:r>
          </a:p>
        </p:txBody>
      </p:sp>
    </p:spTree>
    <p:extLst>
      <p:ext uri="{BB962C8B-B14F-4D97-AF65-F5344CB8AC3E}">
        <p14:creationId xmlns:p14="http://schemas.microsoft.com/office/powerpoint/2010/main" val="2167572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27216-5FC4-44BE-9C9F-C8694A5B2C13}"/>
              </a:ext>
            </a:extLst>
          </p:cNvPr>
          <p:cNvSpPr>
            <a:spLocks noGrp="1"/>
          </p:cNvSpPr>
          <p:nvPr>
            <p:ph type="title"/>
          </p:nvPr>
        </p:nvSpPr>
        <p:spPr/>
        <p:txBody>
          <a:bodyPr/>
          <a:lstStyle/>
          <a:p>
            <a:r>
              <a:rPr lang="en-GB" dirty="0"/>
              <a:t>OUR AIMS IN THESE PRESENTATIONS:</a:t>
            </a:r>
          </a:p>
        </p:txBody>
      </p:sp>
      <p:sp>
        <p:nvSpPr>
          <p:cNvPr id="5" name="Content Placeholder 4">
            <a:extLst>
              <a:ext uri="{FF2B5EF4-FFF2-40B4-BE49-F238E27FC236}">
                <a16:creationId xmlns:a16="http://schemas.microsoft.com/office/drawing/2014/main" id="{CF24FFA6-4D95-456F-9BD6-5E2A7978927C}"/>
              </a:ext>
            </a:extLst>
          </p:cNvPr>
          <p:cNvSpPr>
            <a:spLocks noGrp="1"/>
          </p:cNvSpPr>
          <p:nvPr>
            <p:ph sz="half" idx="1"/>
          </p:nvPr>
        </p:nvSpPr>
        <p:spPr>
          <a:xfrm>
            <a:off x="558309" y="2160589"/>
            <a:ext cx="5116350" cy="3880773"/>
          </a:xfrm>
          <a:ln>
            <a:solidFill>
              <a:srgbClr val="0070C0"/>
            </a:solidFill>
          </a:ln>
        </p:spPr>
        <p:txBody>
          <a:bodyPr>
            <a:normAutofit/>
          </a:bodyPr>
          <a:lstStyle/>
          <a:p>
            <a:pPr marL="0" indent="0">
              <a:buNone/>
            </a:pPr>
            <a:r>
              <a:rPr lang="en-GB" sz="2400" dirty="0">
                <a:latin typeface="Arial" panose="020B0604020202020204" pitchFamily="34" charset="0"/>
                <a:cs typeface="Arial" panose="020B0604020202020204" pitchFamily="34" charset="0"/>
              </a:rPr>
              <a:t>To increase your knowledge of the safeguarding risks to children </a:t>
            </a:r>
          </a:p>
          <a:p>
            <a:pPr marL="0" indent="0">
              <a:buNone/>
            </a:pPr>
            <a:endParaRPr lang="en-GB" sz="2400" dirty="0">
              <a:latin typeface="Arial" panose="020B0604020202020204" pitchFamily="34" charset="0"/>
              <a:cs typeface="Arial" panose="020B0604020202020204" pitchFamily="34" charset="0"/>
            </a:endParaRPr>
          </a:p>
          <a:p>
            <a:pPr marL="0" indent="0">
              <a:buNone/>
            </a:pPr>
            <a:endParaRPr lang="en-GB" sz="2400" dirty="0">
              <a:latin typeface="Arial" panose="020B0604020202020204" pitchFamily="34" charset="0"/>
              <a:cs typeface="Arial" panose="020B0604020202020204" pitchFamily="34" charset="0"/>
            </a:endParaRPr>
          </a:p>
          <a:p>
            <a:pPr marL="0" indent="0">
              <a:buNone/>
            </a:pPr>
            <a:r>
              <a:rPr lang="en-GB" sz="2400" dirty="0">
                <a:latin typeface="Arial" panose="020B0604020202020204" pitchFamily="34" charset="0"/>
                <a:cs typeface="Arial" panose="020B0604020202020204" pitchFamily="34" charset="0"/>
              </a:rPr>
              <a:t>To understand the different types of abuse </a:t>
            </a:r>
          </a:p>
          <a:p>
            <a:endParaRPr lang="en-GB" dirty="0"/>
          </a:p>
        </p:txBody>
      </p:sp>
      <p:sp>
        <p:nvSpPr>
          <p:cNvPr id="4" name="Content Placeholder 3">
            <a:extLst>
              <a:ext uri="{FF2B5EF4-FFF2-40B4-BE49-F238E27FC236}">
                <a16:creationId xmlns:a16="http://schemas.microsoft.com/office/drawing/2014/main" id="{D015707A-3E99-4B41-8CCE-2DA1F5E1548F}"/>
              </a:ext>
            </a:extLst>
          </p:cNvPr>
          <p:cNvSpPr>
            <a:spLocks noGrp="1"/>
          </p:cNvSpPr>
          <p:nvPr>
            <p:ph sz="half" idx="2"/>
          </p:nvPr>
        </p:nvSpPr>
        <p:spPr>
          <a:xfrm>
            <a:off x="5674659" y="2160589"/>
            <a:ext cx="6024282" cy="3880773"/>
          </a:xfrm>
          <a:solidFill>
            <a:schemeClr val="accent1">
              <a:lumMod val="40000"/>
              <a:lumOff val="60000"/>
            </a:schemeClr>
          </a:solidFill>
        </p:spPr>
        <p:txBody>
          <a:bodyPr>
            <a:normAutofit/>
          </a:bodyPr>
          <a:lstStyle/>
          <a:p>
            <a:pPr marL="0" indent="0">
              <a:buNone/>
            </a:pPr>
            <a:r>
              <a:rPr lang="en-GB" sz="2400" dirty="0">
                <a:latin typeface="Arial" panose="020B0604020202020204" pitchFamily="34" charset="0"/>
                <a:cs typeface="Arial" panose="020B0604020202020204" pitchFamily="34" charset="0"/>
              </a:rPr>
              <a:t>To be able to recognise signs of abuse </a:t>
            </a:r>
          </a:p>
          <a:p>
            <a:pPr marL="0" indent="0">
              <a:buNone/>
            </a:pPr>
            <a:endParaRPr lang="en-GB" sz="2400" dirty="0">
              <a:latin typeface="Arial" panose="020B0604020202020204" pitchFamily="34" charset="0"/>
              <a:cs typeface="Arial" panose="020B0604020202020204" pitchFamily="34" charset="0"/>
            </a:endParaRPr>
          </a:p>
          <a:p>
            <a:pPr marL="0" indent="0">
              <a:buNone/>
            </a:pPr>
            <a:r>
              <a:rPr lang="en-GB" sz="2400" dirty="0">
                <a:latin typeface="Arial" panose="020B0604020202020204" pitchFamily="34" charset="0"/>
                <a:cs typeface="Arial" panose="020B0604020202020204" pitchFamily="34" charset="0"/>
              </a:rPr>
              <a:t>To know your responsibilities as a parent </a:t>
            </a:r>
          </a:p>
          <a:p>
            <a:pPr marL="0" indent="0">
              <a:buNone/>
            </a:pPr>
            <a:endParaRPr lang="en-GB" sz="2400" dirty="0">
              <a:latin typeface="Arial" panose="020B0604020202020204" pitchFamily="34" charset="0"/>
              <a:cs typeface="Arial" panose="020B0604020202020204" pitchFamily="34" charset="0"/>
            </a:endParaRPr>
          </a:p>
          <a:p>
            <a:pPr marL="0" indent="0">
              <a:buNone/>
            </a:pPr>
            <a:r>
              <a:rPr lang="en-GB" sz="2400" dirty="0">
                <a:latin typeface="Arial" panose="020B0604020202020204" pitchFamily="34" charset="0"/>
                <a:cs typeface="Arial" panose="020B0604020202020204" pitchFamily="34" charset="0"/>
              </a:rPr>
              <a:t>To know what to do if you are worried/concerned </a:t>
            </a:r>
          </a:p>
        </p:txBody>
      </p:sp>
    </p:spTree>
    <p:extLst>
      <p:ext uri="{BB962C8B-B14F-4D97-AF65-F5344CB8AC3E}">
        <p14:creationId xmlns:p14="http://schemas.microsoft.com/office/powerpoint/2010/main" val="895051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6D5A7D-F8E1-4427-A54D-FD8FC39A5AC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9E51B-6F36-4A24-906C-D438D0C6848D}"/>
              </a:ext>
            </a:extLst>
          </p:cNvPr>
          <p:cNvSpPr>
            <a:spLocks noGrp="1"/>
          </p:cNvSpPr>
          <p:nvPr>
            <p:ph type="title"/>
          </p:nvPr>
        </p:nvSpPr>
        <p:spPr/>
        <p:txBody>
          <a:bodyPr/>
          <a:lstStyle/>
          <a:p>
            <a:r>
              <a:rPr lang="en-GB" dirty="0">
                <a:solidFill>
                  <a:schemeClr val="tx1"/>
                </a:solidFill>
              </a:rPr>
              <a:t>CSE</a:t>
            </a:r>
          </a:p>
        </p:txBody>
      </p:sp>
      <p:sp>
        <p:nvSpPr>
          <p:cNvPr id="3" name="Content Placeholder 2">
            <a:extLst>
              <a:ext uri="{FF2B5EF4-FFF2-40B4-BE49-F238E27FC236}">
                <a16:creationId xmlns:a16="http://schemas.microsoft.com/office/drawing/2014/main" id="{2FB48134-4784-44CC-86C5-2F5C7FBAEB72}"/>
              </a:ext>
            </a:extLst>
          </p:cNvPr>
          <p:cNvSpPr>
            <a:spLocks noGrp="1"/>
          </p:cNvSpPr>
          <p:nvPr>
            <p:ph sz="half" idx="1"/>
          </p:nvPr>
        </p:nvSpPr>
        <p:spPr>
          <a:xfrm>
            <a:off x="376502" y="2655890"/>
            <a:ext cx="6046195" cy="1787513"/>
          </a:xfrm>
        </p:spPr>
        <p:txBody>
          <a:bodyPr>
            <a:normAutofit/>
          </a:bodyPr>
          <a:lstStyle/>
          <a:p>
            <a:pPr marL="0" indent="0">
              <a:buNone/>
            </a:pPr>
            <a:r>
              <a:rPr lang="en-GB" sz="2000" dirty="0">
                <a:solidFill>
                  <a:schemeClr val="bg1"/>
                </a:solidFill>
                <a:latin typeface="Arial" panose="020B0604020202020204" pitchFamily="34" charset="0"/>
                <a:cs typeface="Arial" panose="020B0604020202020204" pitchFamily="34" charset="0"/>
              </a:rPr>
              <a:t>The child or young person may think their abuser is their friend or even their boyfriend/girlfriend but the abuser will put them into dangerous situations forcing them to do things they don’t want to do. </a:t>
            </a:r>
          </a:p>
        </p:txBody>
      </p:sp>
      <p:sp>
        <p:nvSpPr>
          <p:cNvPr id="4" name="Content Placeholder 3">
            <a:extLst>
              <a:ext uri="{FF2B5EF4-FFF2-40B4-BE49-F238E27FC236}">
                <a16:creationId xmlns:a16="http://schemas.microsoft.com/office/drawing/2014/main" id="{AF2831DA-CEAF-4996-8884-6A701CC1C8C4}"/>
              </a:ext>
            </a:extLst>
          </p:cNvPr>
          <p:cNvSpPr>
            <a:spLocks noGrp="1"/>
          </p:cNvSpPr>
          <p:nvPr>
            <p:ph sz="half" idx="2"/>
          </p:nvPr>
        </p:nvSpPr>
        <p:spPr>
          <a:xfrm>
            <a:off x="7631464" y="1609261"/>
            <a:ext cx="4184034" cy="2834142"/>
          </a:xfrm>
          <a:solidFill>
            <a:schemeClr val="bg2">
              <a:lumMod val="75000"/>
            </a:schemeClr>
          </a:solidFill>
        </p:spPr>
        <p:txBody>
          <a:bodyPr>
            <a:normAutofit/>
          </a:bodyPr>
          <a:lstStyle/>
          <a:p>
            <a:r>
              <a:rPr lang="en-GB" sz="2400" dirty="0">
                <a:solidFill>
                  <a:schemeClr val="tx1"/>
                </a:solidFill>
                <a:latin typeface="Arial" panose="020B0604020202020204" pitchFamily="34" charset="0"/>
                <a:cs typeface="Arial" panose="020B0604020202020204" pitchFamily="34" charset="0"/>
              </a:rPr>
              <a:t>The perpetrator will control and manipulate the victim and try to isolate them from friends and family. Even making threats against family and their victims</a:t>
            </a:r>
          </a:p>
          <a:p>
            <a:endParaRPr lang="en-GB"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4925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A563CB-2C74-4EDF-9AE0-A25EAB07BDB5}"/>
              </a:ext>
            </a:extLst>
          </p:cNvPr>
          <p:cNvPicPr>
            <a:picLocks noChangeAspect="1"/>
          </p:cNvPicPr>
          <p:nvPr/>
        </p:nvPicPr>
        <p:blipFill>
          <a:blip r:embed="rId2"/>
          <a:stretch>
            <a:fillRect/>
          </a:stretch>
        </p:blipFill>
        <p:spPr>
          <a:xfrm>
            <a:off x="-1" y="0"/>
            <a:ext cx="8189259" cy="6824383"/>
          </a:xfrm>
          <a:prstGeom prst="rect">
            <a:avLst/>
          </a:prstGeom>
        </p:spPr>
      </p:pic>
      <p:pic>
        <p:nvPicPr>
          <p:cNvPr id="3" name="Picture 2">
            <a:extLst>
              <a:ext uri="{FF2B5EF4-FFF2-40B4-BE49-F238E27FC236}">
                <a16:creationId xmlns:a16="http://schemas.microsoft.com/office/drawing/2014/main" id="{6464F93F-BA12-47F2-BB9F-C3D032B99519}"/>
              </a:ext>
            </a:extLst>
          </p:cNvPr>
          <p:cNvPicPr>
            <a:picLocks noChangeAspect="1"/>
          </p:cNvPicPr>
          <p:nvPr/>
        </p:nvPicPr>
        <p:blipFill>
          <a:blip r:embed="rId3"/>
          <a:stretch>
            <a:fillRect/>
          </a:stretch>
        </p:blipFill>
        <p:spPr>
          <a:xfrm>
            <a:off x="4891036" y="5636786"/>
            <a:ext cx="3298222" cy="963251"/>
          </a:xfrm>
          <a:prstGeom prst="rect">
            <a:avLst/>
          </a:prstGeom>
        </p:spPr>
      </p:pic>
    </p:spTree>
    <p:extLst>
      <p:ext uri="{BB962C8B-B14F-4D97-AF65-F5344CB8AC3E}">
        <p14:creationId xmlns:p14="http://schemas.microsoft.com/office/powerpoint/2010/main" val="1197772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FD9B3-9FC5-4711-8C15-295857EE007E}"/>
              </a:ext>
            </a:extLst>
          </p:cNvPr>
          <p:cNvSpPr>
            <a:spLocks noGrp="1"/>
          </p:cNvSpPr>
          <p:nvPr>
            <p:ph type="title"/>
          </p:nvPr>
        </p:nvSpPr>
        <p:spPr/>
        <p:txBody>
          <a:bodyPr/>
          <a:lstStyle/>
          <a:p>
            <a:r>
              <a:rPr lang="en-GB" dirty="0"/>
              <a:t>County Lines </a:t>
            </a:r>
          </a:p>
        </p:txBody>
      </p:sp>
      <p:sp>
        <p:nvSpPr>
          <p:cNvPr id="3" name="Content Placeholder 2">
            <a:extLst>
              <a:ext uri="{FF2B5EF4-FFF2-40B4-BE49-F238E27FC236}">
                <a16:creationId xmlns:a16="http://schemas.microsoft.com/office/drawing/2014/main" id="{AACB19EE-0328-4C6E-88A3-2400B3F83181}"/>
              </a:ext>
            </a:extLst>
          </p:cNvPr>
          <p:cNvSpPr>
            <a:spLocks noGrp="1"/>
          </p:cNvSpPr>
          <p:nvPr>
            <p:ph sz="half" idx="1"/>
          </p:nvPr>
        </p:nvSpPr>
        <p:spPr>
          <a:xfrm>
            <a:off x="677334" y="1492624"/>
            <a:ext cx="5139267" cy="4548737"/>
          </a:xfrm>
        </p:spPr>
        <p:txBody>
          <a:bodyPr>
            <a:normAutofit fontScale="85000" lnSpcReduction="20000"/>
          </a:bodyPr>
          <a:lstStyle/>
          <a:p>
            <a:pPr marL="0" indent="0">
              <a:buNone/>
            </a:pPr>
            <a:r>
              <a:rPr lang="en-GB" dirty="0">
                <a:latin typeface="Arial" panose="020B0604020202020204" pitchFamily="34" charset="0"/>
                <a:cs typeface="Arial" panose="020B0604020202020204" pitchFamily="34" charset="0"/>
              </a:rPr>
              <a:t>County lines is where illegal drugs are transported from </a:t>
            </a:r>
          </a:p>
          <a:p>
            <a:pPr marL="0" indent="0">
              <a:buNone/>
            </a:pPr>
            <a:r>
              <a:rPr lang="en-GB" dirty="0">
                <a:latin typeface="Arial" panose="020B0604020202020204" pitchFamily="34" charset="0"/>
                <a:cs typeface="Arial" panose="020B0604020202020204" pitchFamily="34" charset="0"/>
              </a:rPr>
              <a:t>one area to another, often across police and local </a:t>
            </a:r>
          </a:p>
          <a:p>
            <a:pPr marL="0" indent="0">
              <a:buNone/>
            </a:pPr>
            <a:r>
              <a:rPr lang="en-GB" dirty="0">
                <a:latin typeface="Arial" panose="020B0604020202020204" pitchFamily="34" charset="0"/>
                <a:cs typeface="Arial" panose="020B0604020202020204" pitchFamily="34" charset="0"/>
              </a:rPr>
              <a:t>boundaries (although not exclusively), usually by children </a:t>
            </a:r>
          </a:p>
          <a:p>
            <a:pPr marL="0" indent="0">
              <a:buNone/>
            </a:pPr>
            <a:r>
              <a:rPr lang="en-GB" dirty="0">
                <a:latin typeface="Arial" panose="020B0604020202020204" pitchFamily="34" charset="0"/>
                <a:cs typeface="Arial" panose="020B0604020202020204" pitchFamily="34" charset="0"/>
              </a:rPr>
              <a:t>or vulnerable people who are coerced into it by gangs. </a:t>
            </a:r>
          </a:p>
          <a:p>
            <a:pPr marL="0" indent="0">
              <a:buNone/>
            </a:pPr>
            <a:r>
              <a:rPr lang="en-GB" dirty="0">
                <a:latin typeface="Arial" panose="020B0604020202020204" pitchFamily="34" charset="0"/>
                <a:cs typeface="Arial" panose="020B0604020202020204" pitchFamily="34" charset="0"/>
              </a:rPr>
              <a:t>The ‘county line’ is the mobile phone line used to take </a:t>
            </a:r>
          </a:p>
          <a:p>
            <a:pPr marL="0" indent="0">
              <a:buNone/>
            </a:pPr>
            <a:r>
              <a:rPr lang="en-GB" dirty="0">
                <a:latin typeface="Arial" panose="020B0604020202020204" pitchFamily="34" charset="0"/>
                <a:cs typeface="Arial" panose="020B0604020202020204" pitchFamily="34" charset="0"/>
              </a:rPr>
              <a:t>order of drugs. Importing areas (areas where the drugs </a:t>
            </a:r>
          </a:p>
          <a:p>
            <a:pPr marL="0" indent="0">
              <a:buNone/>
            </a:pPr>
            <a:r>
              <a:rPr lang="en-GB" dirty="0">
                <a:latin typeface="Arial" panose="020B0604020202020204" pitchFamily="34" charset="0"/>
                <a:cs typeface="Arial" panose="020B0604020202020204" pitchFamily="34" charset="0"/>
              </a:rPr>
              <a:t>are taken to) are reporting increased levels of violence </a:t>
            </a:r>
          </a:p>
          <a:p>
            <a:pPr marL="0" indent="0">
              <a:buNone/>
            </a:pPr>
            <a:r>
              <a:rPr lang="en-GB" dirty="0">
                <a:latin typeface="Arial" panose="020B0604020202020204" pitchFamily="34" charset="0"/>
                <a:cs typeface="Arial" panose="020B0604020202020204" pitchFamily="34" charset="0"/>
              </a:rPr>
              <a:t>and weapon-related crimes as a result of this trend. </a:t>
            </a:r>
          </a:p>
          <a:p>
            <a:pPr marL="0" indent="0">
              <a:buNone/>
            </a:pPr>
            <a:r>
              <a:rPr lang="en-GB" dirty="0">
                <a:highlight>
                  <a:srgbClr val="00FF00"/>
                </a:highlight>
                <a:latin typeface="Arial" panose="020B0604020202020204" pitchFamily="34" charset="0"/>
                <a:cs typeface="Arial" panose="020B0604020202020204" pitchFamily="34" charset="0"/>
              </a:rPr>
              <a:t>*** Females are as prominent as males being recruited by</a:t>
            </a:r>
          </a:p>
          <a:p>
            <a:pPr marL="0" indent="0">
              <a:buNone/>
            </a:pPr>
            <a:r>
              <a:rPr lang="en-GB" dirty="0">
                <a:highlight>
                  <a:srgbClr val="00FF00"/>
                </a:highlight>
                <a:latin typeface="Arial" panose="020B0604020202020204" pitchFamily="34" charset="0"/>
                <a:cs typeface="Arial" panose="020B0604020202020204" pitchFamily="34" charset="0"/>
              </a:rPr>
              <a:t>gangs.</a:t>
            </a:r>
          </a:p>
          <a:p>
            <a:pPr marL="0" indent="0">
              <a:buNone/>
            </a:pPr>
            <a:r>
              <a:rPr lang="en-GB" dirty="0">
                <a:latin typeface="Arial" panose="020B0604020202020204" pitchFamily="34" charset="0"/>
                <a:cs typeface="Arial" panose="020B0604020202020204" pitchFamily="34" charset="0"/>
              </a:rPr>
              <a:t>During the pandemic, TIK TOK was used for celebrating</a:t>
            </a:r>
          </a:p>
          <a:p>
            <a:pPr marL="0" indent="0">
              <a:buNone/>
            </a:pPr>
            <a:r>
              <a:rPr lang="en-GB" dirty="0">
                <a:latin typeface="Arial" panose="020B0604020202020204" pitchFamily="34" charset="0"/>
                <a:cs typeface="Arial" panose="020B0604020202020204" pitchFamily="34" charset="0"/>
              </a:rPr>
              <a:t>violent acts and the recruitment of young people and</a:t>
            </a:r>
          </a:p>
          <a:p>
            <a:pPr marL="0" indent="0">
              <a:buNone/>
            </a:pPr>
            <a:r>
              <a:rPr lang="en-GB" dirty="0">
                <a:latin typeface="Arial" panose="020B0604020202020204" pitchFamily="34" charset="0"/>
                <a:cs typeface="Arial" panose="020B0604020202020204" pitchFamily="34" charset="0"/>
              </a:rPr>
              <a:t>children into gangs to work within the county lines</a:t>
            </a:r>
          </a:p>
          <a:p>
            <a:pPr marL="0" indent="0">
              <a:buNone/>
            </a:pPr>
            <a:r>
              <a:rPr lang="en-GB" dirty="0">
                <a:latin typeface="Arial" panose="020B0604020202020204" pitchFamily="34" charset="0"/>
                <a:cs typeface="Arial" panose="020B0604020202020204" pitchFamily="34" charset="0"/>
              </a:rPr>
              <a:t>culture.</a:t>
            </a:r>
          </a:p>
          <a:p>
            <a:endParaRPr lang="en-GB" dirty="0"/>
          </a:p>
        </p:txBody>
      </p:sp>
      <p:pic>
        <p:nvPicPr>
          <p:cNvPr id="5" name="Content Placeholder 4">
            <a:extLst>
              <a:ext uri="{FF2B5EF4-FFF2-40B4-BE49-F238E27FC236}">
                <a16:creationId xmlns:a16="http://schemas.microsoft.com/office/drawing/2014/main" id="{B9F21454-BAC9-4794-B395-F27A4E2ABB56}"/>
              </a:ext>
            </a:extLst>
          </p:cNvPr>
          <p:cNvPicPr>
            <a:picLocks noGrp="1" noChangeAspect="1"/>
          </p:cNvPicPr>
          <p:nvPr>
            <p:ph sz="half" idx="2"/>
          </p:nvPr>
        </p:nvPicPr>
        <p:blipFill rotWithShape="1">
          <a:blip r:embed="rId2"/>
          <a:srcRect l="12901"/>
          <a:stretch/>
        </p:blipFill>
        <p:spPr>
          <a:xfrm>
            <a:off x="6375400" y="106761"/>
            <a:ext cx="4329333" cy="6478214"/>
          </a:xfrm>
          <a:prstGeom prst="rect">
            <a:avLst/>
          </a:prstGeom>
        </p:spPr>
      </p:pic>
    </p:spTree>
    <p:extLst>
      <p:ext uri="{BB962C8B-B14F-4D97-AF65-F5344CB8AC3E}">
        <p14:creationId xmlns:p14="http://schemas.microsoft.com/office/powerpoint/2010/main" val="2538146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639EB-8757-42F5-AA40-C8C18A51DF4C}"/>
              </a:ext>
            </a:extLst>
          </p:cNvPr>
          <p:cNvSpPr>
            <a:spLocks noGrp="1"/>
          </p:cNvSpPr>
          <p:nvPr>
            <p:ph type="title"/>
          </p:nvPr>
        </p:nvSpPr>
        <p:spPr/>
        <p:txBody>
          <a:bodyPr/>
          <a:lstStyle/>
          <a:p>
            <a:r>
              <a:rPr lang="en-GB" dirty="0"/>
              <a:t>County Lines: Spotting the Signs </a:t>
            </a:r>
          </a:p>
        </p:txBody>
      </p:sp>
      <p:pic>
        <p:nvPicPr>
          <p:cNvPr id="5" name="Content Placeholder 4">
            <a:extLst>
              <a:ext uri="{FF2B5EF4-FFF2-40B4-BE49-F238E27FC236}">
                <a16:creationId xmlns:a16="http://schemas.microsoft.com/office/drawing/2014/main" id="{268C9782-2C43-4ED7-ACD3-3116A1E1A255}"/>
              </a:ext>
            </a:extLst>
          </p:cNvPr>
          <p:cNvPicPr>
            <a:picLocks noGrp="1" noChangeAspect="1"/>
          </p:cNvPicPr>
          <p:nvPr>
            <p:ph sz="half" idx="1"/>
          </p:nvPr>
        </p:nvPicPr>
        <p:blipFill>
          <a:blip r:embed="rId2"/>
          <a:stretch>
            <a:fillRect/>
          </a:stretch>
        </p:blipFill>
        <p:spPr>
          <a:xfrm>
            <a:off x="327107" y="1836084"/>
            <a:ext cx="5845093" cy="3975071"/>
          </a:xfrm>
          <a:prstGeom prst="rect">
            <a:avLst/>
          </a:prstGeom>
        </p:spPr>
      </p:pic>
      <p:sp>
        <p:nvSpPr>
          <p:cNvPr id="4" name="Content Placeholder 3">
            <a:extLst>
              <a:ext uri="{FF2B5EF4-FFF2-40B4-BE49-F238E27FC236}">
                <a16:creationId xmlns:a16="http://schemas.microsoft.com/office/drawing/2014/main" id="{B4A3A483-EB6E-4933-AE62-D179B638E7E0}"/>
              </a:ext>
            </a:extLst>
          </p:cNvPr>
          <p:cNvSpPr>
            <a:spLocks noGrp="1"/>
          </p:cNvSpPr>
          <p:nvPr>
            <p:ph sz="half" idx="2"/>
          </p:nvPr>
        </p:nvSpPr>
        <p:spPr>
          <a:xfrm>
            <a:off x="6172200" y="1825625"/>
            <a:ext cx="5181600" cy="4667250"/>
          </a:xfrm>
        </p:spPr>
        <p:txBody>
          <a:bodyPr>
            <a:normAutofit/>
          </a:bodyPr>
          <a:lstStyle/>
          <a:p>
            <a:r>
              <a:rPr lang="en-GB" dirty="0"/>
              <a:t>Unexplained gifts, </a:t>
            </a:r>
          </a:p>
          <a:p>
            <a:r>
              <a:rPr lang="en-GB" dirty="0"/>
              <a:t>decline in school grades, </a:t>
            </a:r>
          </a:p>
          <a:p>
            <a:r>
              <a:rPr lang="en-GB" dirty="0"/>
              <a:t>multiple mobile phones, </a:t>
            </a:r>
          </a:p>
          <a:p>
            <a:r>
              <a:rPr lang="en-GB" dirty="0"/>
              <a:t>change in mood, </a:t>
            </a:r>
          </a:p>
          <a:p>
            <a:r>
              <a:rPr lang="en-GB" dirty="0"/>
              <a:t>possession of unexplained money,</a:t>
            </a:r>
          </a:p>
          <a:p>
            <a:r>
              <a:rPr lang="en-GB" dirty="0"/>
              <a:t>unexplained injuries, </a:t>
            </a:r>
          </a:p>
          <a:p>
            <a:r>
              <a:rPr lang="en-GB" dirty="0"/>
              <a:t>truancy from school, </a:t>
            </a:r>
          </a:p>
          <a:p>
            <a:r>
              <a:rPr lang="en-GB" dirty="0"/>
              <a:t>going missing from home for periods of time, </a:t>
            </a:r>
          </a:p>
          <a:p>
            <a:r>
              <a:rPr lang="en-GB" dirty="0"/>
              <a:t>carrying weapons,</a:t>
            </a:r>
          </a:p>
          <a:p>
            <a:r>
              <a:rPr lang="en-GB" dirty="0"/>
              <a:t>mentioning gang names, </a:t>
            </a:r>
          </a:p>
          <a:p>
            <a:r>
              <a:rPr lang="en-GB" dirty="0"/>
              <a:t>taking calls and then leaving suddenly</a:t>
            </a:r>
          </a:p>
        </p:txBody>
      </p:sp>
    </p:spTree>
    <p:extLst>
      <p:ext uri="{BB962C8B-B14F-4D97-AF65-F5344CB8AC3E}">
        <p14:creationId xmlns:p14="http://schemas.microsoft.com/office/powerpoint/2010/main" val="70108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wards addressing radicalisation and extremism - AMUST">
            <a:extLst>
              <a:ext uri="{FF2B5EF4-FFF2-40B4-BE49-F238E27FC236}">
                <a16:creationId xmlns:a16="http://schemas.microsoft.com/office/drawing/2014/main" id="{260E63D8-CA72-41D8-8C86-65D3BFF13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423" y="650582"/>
            <a:ext cx="7409329" cy="4956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839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2EB23-5E3A-47D6-806C-0FC019B3B8B9}"/>
              </a:ext>
            </a:extLst>
          </p:cNvPr>
          <p:cNvSpPr>
            <a:spLocks noGrp="1"/>
          </p:cNvSpPr>
          <p:nvPr>
            <p:ph type="title"/>
          </p:nvPr>
        </p:nvSpPr>
        <p:spPr>
          <a:xfrm>
            <a:off x="587174" y="448235"/>
            <a:ext cx="5508826" cy="1320800"/>
          </a:xfrm>
        </p:spPr>
        <p:txBody>
          <a:bodyPr/>
          <a:lstStyle/>
          <a:p>
            <a:r>
              <a:rPr lang="en-GB" dirty="0"/>
              <a:t>THE PREVENT STRATEGY</a:t>
            </a:r>
          </a:p>
        </p:txBody>
      </p:sp>
      <p:sp>
        <p:nvSpPr>
          <p:cNvPr id="3" name="Content Placeholder 2">
            <a:extLst>
              <a:ext uri="{FF2B5EF4-FFF2-40B4-BE49-F238E27FC236}">
                <a16:creationId xmlns:a16="http://schemas.microsoft.com/office/drawing/2014/main" id="{CB902485-45F1-4655-85C1-22A167C7D673}"/>
              </a:ext>
            </a:extLst>
          </p:cNvPr>
          <p:cNvSpPr>
            <a:spLocks noGrp="1"/>
          </p:cNvSpPr>
          <p:nvPr>
            <p:ph sz="half" idx="1"/>
          </p:nvPr>
        </p:nvSpPr>
        <p:spPr>
          <a:xfrm>
            <a:off x="677332" y="1488613"/>
            <a:ext cx="4184035" cy="3880772"/>
          </a:xfrm>
        </p:spPr>
        <p:txBody>
          <a:bodyPr>
            <a:normAutofit/>
          </a:bodyPr>
          <a:lstStyle/>
          <a:p>
            <a:pPr marL="0" indent="0">
              <a:buNone/>
            </a:pPr>
            <a:r>
              <a:rPr lang="en-US" sz="2000" b="1" dirty="0">
                <a:latin typeface="Arial" panose="020B0604020202020204" pitchFamily="34" charset="0"/>
                <a:cs typeface="Arial" panose="020B0604020202020204" pitchFamily="34" charset="0"/>
              </a:rPr>
              <a:t>The Prevent Strategy </a:t>
            </a:r>
            <a:r>
              <a:rPr lang="en-US" sz="2000" dirty="0">
                <a:latin typeface="Arial" panose="020B0604020202020204" pitchFamily="34" charset="0"/>
                <a:cs typeface="Arial" panose="020B0604020202020204" pitchFamily="34" charset="0"/>
              </a:rPr>
              <a:t>is about </a:t>
            </a:r>
          </a:p>
          <a:p>
            <a:pPr marL="0" indent="0">
              <a:buNone/>
            </a:pPr>
            <a:r>
              <a:rPr lang="en-US" sz="2000" dirty="0">
                <a:latin typeface="Arial" panose="020B0604020202020204" pitchFamily="34" charset="0"/>
                <a:cs typeface="Arial" panose="020B0604020202020204" pitchFamily="34" charset="0"/>
              </a:rPr>
              <a:t>safeguarding and supporting those vulnerable to </a:t>
            </a:r>
            <a:r>
              <a:rPr lang="en-US" sz="2000" dirty="0" err="1">
                <a:latin typeface="Arial" panose="020B0604020202020204" pitchFamily="34" charset="0"/>
                <a:cs typeface="Arial" panose="020B0604020202020204" pitchFamily="34" charset="0"/>
              </a:rPr>
              <a:t>radicalisation</a:t>
            </a:r>
            <a:r>
              <a:rPr lang="en-US" sz="2000" dirty="0">
                <a:latin typeface="Arial" panose="020B0604020202020204" pitchFamily="34" charset="0"/>
                <a:cs typeface="Arial" panose="020B0604020202020204" pitchFamily="34" charset="0"/>
              </a:rPr>
              <a:t>.</a:t>
            </a:r>
          </a:p>
          <a:p>
            <a:pPr marL="0" indent="0">
              <a:buNone/>
            </a:pPr>
            <a:endParaRPr lang="en-US" sz="2000" dirty="0">
              <a:latin typeface="Arial" panose="020B0604020202020204" pitchFamily="34" charset="0"/>
              <a:cs typeface="Arial" panose="020B0604020202020204" pitchFamily="34" charset="0"/>
            </a:endParaRPr>
          </a:p>
          <a:p>
            <a:pPr marL="0" indent="0">
              <a:buNone/>
            </a:pPr>
            <a:r>
              <a:rPr lang="en-US" sz="2000" b="1" dirty="0" err="1">
                <a:latin typeface="Arial" panose="020B0604020202020204" pitchFamily="34" charset="0"/>
                <a:cs typeface="Arial" panose="020B0604020202020204" pitchFamily="34" charset="0"/>
              </a:rPr>
              <a:t>Radicalisation</a:t>
            </a:r>
            <a:r>
              <a:rPr lang="en-US" sz="2000" dirty="0">
                <a:latin typeface="Arial" panose="020B0604020202020204" pitchFamily="34" charset="0"/>
                <a:cs typeface="Arial" panose="020B0604020202020204" pitchFamily="34" charset="0"/>
              </a:rPr>
              <a:t> refers to the process by which a person comes to support terrorism and extremist ideologies associated with terrorist groups.</a:t>
            </a:r>
          </a:p>
          <a:p>
            <a:endParaRPr lang="en-GB" sz="20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A081C34B-6179-4F25-A198-85B05FB0FB2E}"/>
              </a:ext>
            </a:extLst>
          </p:cNvPr>
          <p:cNvSpPr>
            <a:spLocks noGrp="1"/>
          </p:cNvSpPr>
          <p:nvPr>
            <p:ph sz="half" idx="2"/>
          </p:nvPr>
        </p:nvSpPr>
        <p:spPr>
          <a:xfrm>
            <a:off x="5238616" y="1488613"/>
            <a:ext cx="4184034" cy="3880773"/>
          </a:xfrm>
        </p:spPr>
        <p:txBody>
          <a:bodyPr>
            <a:normAutofit/>
          </a:bodyPr>
          <a:lstStyle/>
          <a:p>
            <a:pPr marL="0" indent="0">
              <a:buNone/>
            </a:pPr>
            <a:r>
              <a:rPr lang="en-US" sz="2000" b="1" dirty="0">
                <a:latin typeface="Arial" panose="020B0604020202020204" pitchFamily="34" charset="0"/>
                <a:cs typeface="Arial" panose="020B0604020202020204" pitchFamily="34" charset="0"/>
              </a:rPr>
              <a:t>Extremism</a:t>
            </a:r>
            <a:r>
              <a:rPr lang="en-US" sz="2000" dirty="0">
                <a:latin typeface="Arial" panose="020B0604020202020204" pitchFamily="34" charset="0"/>
                <a:cs typeface="Arial" panose="020B0604020202020204" pitchFamily="34" charset="0"/>
              </a:rPr>
              <a:t> is the vocal or active opposition to our fundamental values, including democracy, the rule of law, individual liberty and the mutual respect of tolerance of different faiths and beliefs. This also includes calling for the death of members of the armed forces.</a:t>
            </a:r>
            <a:endParaRPr lang="en-GB" sz="2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ECEF303-54D2-44E6-908E-1D80095F2C93}"/>
              </a:ext>
            </a:extLst>
          </p:cNvPr>
          <p:cNvPicPr>
            <a:picLocks noChangeAspect="1"/>
          </p:cNvPicPr>
          <p:nvPr/>
        </p:nvPicPr>
        <p:blipFill>
          <a:blip r:embed="rId2"/>
          <a:stretch>
            <a:fillRect/>
          </a:stretch>
        </p:blipFill>
        <p:spPr>
          <a:xfrm rot="5400000">
            <a:off x="7378324" y="2044325"/>
            <a:ext cx="6858000" cy="2769350"/>
          </a:xfrm>
          <a:prstGeom prst="rect">
            <a:avLst/>
          </a:prstGeom>
        </p:spPr>
      </p:pic>
    </p:spTree>
    <p:extLst>
      <p:ext uri="{BB962C8B-B14F-4D97-AF65-F5344CB8AC3E}">
        <p14:creationId xmlns:p14="http://schemas.microsoft.com/office/powerpoint/2010/main" val="84427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A95E0-8275-4277-AC95-C2205E27A4EC}"/>
              </a:ext>
            </a:extLst>
          </p:cNvPr>
          <p:cNvSpPr>
            <a:spLocks noGrp="1"/>
          </p:cNvSpPr>
          <p:nvPr>
            <p:ph type="title"/>
          </p:nvPr>
        </p:nvSpPr>
        <p:spPr/>
        <p:txBody>
          <a:bodyPr/>
          <a:lstStyle/>
          <a:p>
            <a:r>
              <a:rPr lang="en-US" dirty="0"/>
              <a:t>PREVENTING RADICALISATION: THE SIGNS TO LOOK OUT FOR</a:t>
            </a:r>
            <a:endParaRPr lang="en-GB" dirty="0"/>
          </a:p>
        </p:txBody>
      </p:sp>
      <p:sp>
        <p:nvSpPr>
          <p:cNvPr id="6" name="Content Placeholder 5">
            <a:extLst>
              <a:ext uri="{FF2B5EF4-FFF2-40B4-BE49-F238E27FC236}">
                <a16:creationId xmlns:a16="http://schemas.microsoft.com/office/drawing/2014/main" id="{27AA40F4-1A40-4320-BDEF-79DF6D39BFF0}"/>
              </a:ext>
            </a:extLst>
          </p:cNvPr>
          <p:cNvSpPr>
            <a:spLocks noGrp="1"/>
          </p:cNvSpPr>
          <p:nvPr>
            <p:ph sz="quarter" idx="4"/>
          </p:nvPr>
        </p:nvSpPr>
        <p:spPr>
          <a:xfrm>
            <a:off x="790051" y="2032435"/>
            <a:ext cx="8757361" cy="3304117"/>
          </a:xfrm>
        </p:spPr>
        <p:txBody>
          <a:bodyPr>
            <a:normAutofit/>
          </a:bodyPr>
          <a:lstStyle/>
          <a:p>
            <a:pPr marL="0" indent="0">
              <a:buNone/>
            </a:pPr>
            <a:r>
              <a:rPr lang="en-US" sz="2000" dirty="0">
                <a:latin typeface="Arial" panose="020B0604020202020204" pitchFamily="34" charset="0"/>
                <a:cs typeface="Arial" panose="020B0604020202020204" pitchFamily="34" charset="0"/>
              </a:rPr>
              <a:t>Isolation from friends/family </a:t>
            </a:r>
          </a:p>
          <a:p>
            <a:pPr marL="0" indent="0">
              <a:buNone/>
            </a:pPr>
            <a:r>
              <a:rPr lang="en-US" sz="2000" dirty="0">
                <a:latin typeface="Arial" panose="020B0604020202020204" pitchFamily="34" charset="0"/>
                <a:cs typeface="Arial" panose="020B0604020202020204" pitchFamily="34" charset="0"/>
              </a:rPr>
              <a:t>Talking as if from a scripted speech </a:t>
            </a:r>
          </a:p>
          <a:p>
            <a:pPr marL="0" indent="0">
              <a:buNone/>
            </a:pPr>
            <a:r>
              <a:rPr lang="en-US" sz="2000" dirty="0">
                <a:latin typeface="Arial" panose="020B0604020202020204" pitchFamily="34" charset="0"/>
                <a:cs typeface="Arial" panose="020B0604020202020204" pitchFamily="34" charset="0"/>
              </a:rPr>
              <a:t>Unwillingness or ability to discuss their views </a:t>
            </a:r>
          </a:p>
          <a:p>
            <a:pPr marL="0" indent="0">
              <a:buNone/>
            </a:pPr>
            <a:r>
              <a:rPr lang="en-US" sz="2000" dirty="0">
                <a:latin typeface="Arial" panose="020B0604020202020204" pitchFamily="34" charset="0"/>
                <a:cs typeface="Arial" panose="020B0604020202020204" pitchFamily="34" charset="0"/>
              </a:rPr>
              <a:t>A sudden disrespectful attitude towards others</a:t>
            </a:r>
            <a:endParaRPr lang="en-GB" sz="20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Low self esteem</a:t>
            </a:r>
          </a:p>
          <a:p>
            <a:pPr marL="0" indent="0">
              <a:buNone/>
            </a:pPr>
            <a:r>
              <a:rPr lang="en-US" sz="2000" dirty="0">
                <a:latin typeface="Arial" panose="020B0604020202020204" pitchFamily="34" charset="0"/>
                <a:cs typeface="Arial" panose="020B0604020202020204" pitchFamily="34" charset="0"/>
              </a:rPr>
              <a:t>Increased level of anger </a:t>
            </a:r>
          </a:p>
          <a:p>
            <a:pPr marL="0" indent="0">
              <a:buNone/>
            </a:pPr>
            <a:r>
              <a:rPr lang="en-US" sz="2000" dirty="0">
                <a:latin typeface="Arial" panose="020B0604020202020204" pitchFamily="34" charset="0"/>
                <a:cs typeface="Arial" panose="020B0604020202020204" pitchFamily="34" charset="0"/>
              </a:rPr>
              <a:t>Increased secretiveness, especially around internet use </a:t>
            </a:r>
            <a:endParaRPr lang="en-GB" sz="20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64F6EAE4-C9D4-4742-B00C-C8DA91A6A660}"/>
              </a:ext>
            </a:extLst>
          </p:cNvPr>
          <p:cNvPicPr>
            <a:picLocks noChangeAspect="1"/>
          </p:cNvPicPr>
          <p:nvPr/>
        </p:nvPicPr>
        <p:blipFill>
          <a:blip r:embed="rId2"/>
          <a:stretch>
            <a:fillRect/>
          </a:stretch>
        </p:blipFill>
        <p:spPr>
          <a:xfrm>
            <a:off x="2996898" y="5000904"/>
            <a:ext cx="4780598" cy="1857096"/>
          </a:xfrm>
          <a:prstGeom prst="rect">
            <a:avLst/>
          </a:prstGeom>
        </p:spPr>
      </p:pic>
    </p:spTree>
    <p:extLst>
      <p:ext uri="{BB962C8B-B14F-4D97-AF65-F5344CB8AC3E}">
        <p14:creationId xmlns:p14="http://schemas.microsoft.com/office/powerpoint/2010/main" val="4063418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EC19B-F7F8-45F7-B22B-53EC14651E57}"/>
              </a:ext>
            </a:extLst>
          </p:cNvPr>
          <p:cNvSpPr>
            <a:spLocks noGrp="1"/>
          </p:cNvSpPr>
          <p:nvPr>
            <p:ph type="title"/>
          </p:nvPr>
        </p:nvSpPr>
        <p:spPr/>
        <p:txBody>
          <a:bodyPr>
            <a:normAutofit/>
          </a:bodyPr>
          <a:lstStyle/>
          <a:p>
            <a:r>
              <a:rPr lang="en-US" dirty="0"/>
              <a:t>PREVENT: WHAT TO DO IF YOU THINK YOUR CHILD IS BEING RADICALISED.</a:t>
            </a:r>
            <a:endParaRPr lang="en-GB" dirty="0"/>
          </a:p>
        </p:txBody>
      </p:sp>
      <p:sp>
        <p:nvSpPr>
          <p:cNvPr id="3" name="Content Placeholder 2">
            <a:extLst>
              <a:ext uri="{FF2B5EF4-FFF2-40B4-BE49-F238E27FC236}">
                <a16:creationId xmlns:a16="http://schemas.microsoft.com/office/drawing/2014/main" id="{0AB328BE-C576-4EF3-9761-498AF7069724}"/>
              </a:ext>
            </a:extLst>
          </p:cNvPr>
          <p:cNvSpPr>
            <a:spLocks noGrp="1"/>
          </p:cNvSpPr>
          <p:nvPr>
            <p:ph idx="1"/>
          </p:nvPr>
        </p:nvSpPr>
        <p:spPr>
          <a:xfrm>
            <a:off x="838200" y="2119538"/>
            <a:ext cx="10515600" cy="4509861"/>
          </a:xfrm>
        </p:spPr>
        <p:txBody>
          <a:bodyPr>
            <a:normAutofit/>
          </a:bodyPr>
          <a:lstStyle/>
          <a:p>
            <a:r>
              <a:rPr lang="en-US" dirty="0"/>
              <a:t>Contact the NSPCC:</a:t>
            </a:r>
          </a:p>
          <a:p>
            <a:r>
              <a:rPr lang="en-US" dirty="0"/>
              <a:t>It might be nothing.  </a:t>
            </a:r>
          </a:p>
          <a:p>
            <a:r>
              <a:rPr lang="en-US" dirty="0"/>
              <a:t>It might be something.</a:t>
            </a:r>
          </a:p>
          <a:p>
            <a:r>
              <a:rPr lang="en-US" dirty="0"/>
              <a:t>There is no harm in talking it through anonymously: 0808 800 5000. </a:t>
            </a:r>
          </a:p>
          <a:p>
            <a:r>
              <a:rPr lang="en-US" dirty="0"/>
              <a:t>Alternatively, you can contact the NSPCC : help@nspcc.org.uk or complete an online form from their website.</a:t>
            </a:r>
          </a:p>
          <a:p>
            <a:r>
              <a:rPr lang="en-US" dirty="0"/>
              <a:t>Contact our school Prevent Lead or safeguarding Leads </a:t>
            </a:r>
          </a:p>
          <a:p>
            <a:r>
              <a:rPr lang="en-US" dirty="0"/>
              <a:t>Call Police anti-terrorism hotline on 0800 789 321 </a:t>
            </a:r>
            <a:endParaRPr lang="en-GB" dirty="0"/>
          </a:p>
        </p:txBody>
      </p:sp>
      <p:pic>
        <p:nvPicPr>
          <p:cNvPr id="4" name="Picture 3">
            <a:extLst>
              <a:ext uri="{FF2B5EF4-FFF2-40B4-BE49-F238E27FC236}">
                <a16:creationId xmlns:a16="http://schemas.microsoft.com/office/drawing/2014/main" id="{C81B456B-4AD4-4AB1-A46D-B5B8D2DDBD79}"/>
              </a:ext>
            </a:extLst>
          </p:cNvPr>
          <p:cNvPicPr>
            <a:picLocks noChangeAspect="1"/>
          </p:cNvPicPr>
          <p:nvPr/>
        </p:nvPicPr>
        <p:blipFill>
          <a:blip r:embed="rId2"/>
          <a:stretch>
            <a:fillRect/>
          </a:stretch>
        </p:blipFill>
        <p:spPr>
          <a:xfrm>
            <a:off x="6938682" y="5244776"/>
            <a:ext cx="5253318" cy="1613224"/>
          </a:xfrm>
          <a:prstGeom prst="rect">
            <a:avLst/>
          </a:prstGeom>
        </p:spPr>
      </p:pic>
    </p:spTree>
    <p:extLst>
      <p:ext uri="{BB962C8B-B14F-4D97-AF65-F5344CB8AC3E}">
        <p14:creationId xmlns:p14="http://schemas.microsoft.com/office/powerpoint/2010/main" val="2832614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CE3A4-3444-4139-8A2A-093B40A952CF}"/>
              </a:ext>
            </a:extLst>
          </p:cNvPr>
          <p:cNvSpPr>
            <a:spLocks noGrp="1"/>
          </p:cNvSpPr>
          <p:nvPr>
            <p:ph type="title"/>
          </p:nvPr>
        </p:nvSpPr>
        <p:spPr/>
        <p:txBody>
          <a:bodyPr/>
          <a:lstStyle/>
          <a:p>
            <a:r>
              <a:rPr lang="en-US" dirty="0"/>
              <a:t>THE IMPACT OF THE PANDEMIC</a:t>
            </a:r>
            <a:endParaRPr lang="en-GB" dirty="0"/>
          </a:p>
        </p:txBody>
      </p:sp>
      <p:sp>
        <p:nvSpPr>
          <p:cNvPr id="3" name="Content Placeholder 2">
            <a:extLst>
              <a:ext uri="{FF2B5EF4-FFF2-40B4-BE49-F238E27FC236}">
                <a16:creationId xmlns:a16="http://schemas.microsoft.com/office/drawing/2014/main" id="{CC8F3CF2-F02A-4E61-AD7E-56F87D40F17C}"/>
              </a:ext>
            </a:extLst>
          </p:cNvPr>
          <p:cNvSpPr>
            <a:spLocks noGrp="1"/>
          </p:cNvSpPr>
          <p:nvPr>
            <p:ph sz="half" idx="1"/>
          </p:nvPr>
        </p:nvSpPr>
        <p:spPr>
          <a:xfrm>
            <a:off x="838199" y="1690688"/>
            <a:ext cx="10515599" cy="1199469"/>
          </a:xfrm>
        </p:spPr>
        <p:txBody>
          <a:bodyPr>
            <a:normAutofit/>
          </a:bodyPr>
          <a:lstStyle/>
          <a:p>
            <a:pPr marL="0" indent="0">
              <a:buNone/>
            </a:pPr>
            <a:r>
              <a:rPr lang="en-US" dirty="0"/>
              <a:t>There has been lots of uncertainty in the world due to the pandemic and children (and some adults) have and are struggling in different ways.</a:t>
            </a:r>
          </a:p>
          <a:p>
            <a:pPr marL="0" indent="0">
              <a:buNone/>
            </a:pPr>
            <a:r>
              <a:rPr lang="en-US" dirty="0"/>
              <a:t>There are ways to help your child if they are showing signs of anxiety or depression:</a:t>
            </a:r>
            <a:endParaRPr lang="en-GB" dirty="0"/>
          </a:p>
        </p:txBody>
      </p:sp>
      <p:sp>
        <p:nvSpPr>
          <p:cNvPr id="6" name="Content Placeholder 5">
            <a:extLst>
              <a:ext uri="{FF2B5EF4-FFF2-40B4-BE49-F238E27FC236}">
                <a16:creationId xmlns:a16="http://schemas.microsoft.com/office/drawing/2014/main" id="{ED131117-8268-4C2A-8D54-35F3F021AEC6}"/>
              </a:ext>
            </a:extLst>
          </p:cNvPr>
          <p:cNvSpPr>
            <a:spLocks noGrp="1"/>
          </p:cNvSpPr>
          <p:nvPr>
            <p:ph sz="half" idx="2"/>
          </p:nvPr>
        </p:nvSpPr>
        <p:spPr>
          <a:xfrm>
            <a:off x="838200" y="2890157"/>
            <a:ext cx="4648200" cy="3602718"/>
          </a:xfrm>
          <a:solidFill>
            <a:schemeClr val="accent1">
              <a:lumMod val="40000"/>
              <a:lumOff val="60000"/>
            </a:schemeClr>
          </a:solidFill>
        </p:spPr>
        <p:txBody>
          <a:bodyPr>
            <a:normAutofit/>
          </a:bodyPr>
          <a:lstStyle/>
          <a:p>
            <a:pPr marL="0" indent="0">
              <a:buNone/>
            </a:pPr>
            <a:r>
              <a:rPr lang="en-US" dirty="0"/>
              <a:t> Talk about feelings and worries and </a:t>
            </a:r>
          </a:p>
          <a:p>
            <a:pPr marL="0" indent="0">
              <a:buNone/>
            </a:pPr>
            <a:r>
              <a:rPr lang="en-US" dirty="0"/>
              <a:t>how ‘normal’ this is</a:t>
            </a:r>
          </a:p>
          <a:p>
            <a:pPr marL="0" indent="0">
              <a:buNone/>
            </a:pPr>
            <a:r>
              <a:rPr lang="en-US" dirty="0"/>
              <a:t>● Keep in touch with family and </a:t>
            </a:r>
          </a:p>
          <a:p>
            <a:pPr marL="0" indent="0">
              <a:buNone/>
            </a:pPr>
            <a:r>
              <a:rPr lang="en-US" dirty="0"/>
              <a:t>friends and balance screen time</a:t>
            </a:r>
          </a:p>
          <a:p>
            <a:pPr marL="0" indent="0">
              <a:buNone/>
            </a:pPr>
            <a:r>
              <a:rPr lang="en-US" dirty="0"/>
              <a:t>● Ensure outside exercise (walks/bike </a:t>
            </a:r>
          </a:p>
          <a:p>
            <a:pPr marL="0" indent="0">
              <a:buNone/>
            </a:pPr>
            <a:r>
              <a:rPr lang="en-US" dirty="0"/>
              <a:t>rides/scootering) is incorporated </a:t>
            </a:r>
          </a:p>
          <a:p>
            <a:pPr marL="0" indent="0">
              <a:buNone/>
            </a:pPr>
            <a:r>
              <a:rPr lang="en-US" dirty="0"/>
              <a:t>into daily routines. This is important </a:t>
            </a:r>
          </a:p>
          <a:p>
            <a:pPr marL="0" indent="0">
              <a:buNone/>
            </a:pPr>
            <a:r>
              <a:rPr lang="en-US" dirty="0"/>
              <a:t>for mental health</a:t>
            </a:r>
          </a:p>
          <a:p>
            <a:endParaRPr lang="en-GB" dirty="0"/>
          </a:p>
        </p:txBody>
      </p:sp>
      <p:sp>
        <p:nvSpPr>
          <p:cNvPr id="7" name="Rectangle 6">
            <a:extLst>
              <a:ext uri="{FF2B5EF4-FFF2-40B4-BE49-F238E27FC236}">
                <a16:creationId xmlns:a16="http://schemas.microsoft.com/office/drawing/2014/main" id="{8B83DE6F-AA31-49F2-926D-6CBECB2A2C2F}"/>
              </a:ext>
            </a:extLst>
          </p:cNvPr>
          <p:cNvSpPr/>
          <p:nvPr/>
        </p:nvSpPr>
        <p:spPr>
          <a:xfrm>
            <a:off x="5828978" y="3011488"/>
            <a:ext cx="5524820" cy="2308324"/>
          </a:xfrm>
          <a:prstGeom prst="rect">
            <a:avLst/>
          </a:prstGeom>
          <a:ln w="76200">
            <a:solidFill>
              <a:srgbClr val="0070C0"/>
            </a:solidFill>
          </a:ln>
        </p:spPr>
        <p:txBody>
          <a:bodyPr wrap="square">
            <a:spAutoFit/>
          </a:bodyPr>
          <a:lstStyle/>
          <a:p>
            <a:r>
              <a:rPr lang="en-US" dirty="0"/>
              <a:t>● Try to create routines and structure every day</a:t>
            </a:r>
          </a:p>
          <a:p>
            <a:endParaRPr lang="en-US" dirty="0"/>
          </a:p>
          <a:p>
            <a:r>
              <a:rPr lang="en-US" dirty="0"/>
              <a:t>● Help give children a sense of control by allowing them to make decisions and ask questions</a:t>
            </a:r>
          </a:p>
          <a:p>
            <a:endParaRPr lang="en-US" dirty="0"/>
          </a:p>
          <a:p>
            <a:r>
              <a:rPr lang="en-US" dirty="0"/>
              <a:t>● Speak to school. We can help sign post the correct support</a:t>
            </a:r>
          </a:p>
          <a:p>
            <a:endParaRPr lang="en-US" dirty="0"/>
          </a:p>
        </p:txBody>
      </p:sp>
    </p:spTree>
    <p:extLst>
      <p:ext uri="{BB962C8B-B14F-4D97-AF65-F5344CB8AC3E}">
        <p14:creationId xmlns:p14="http://schemas.microsoft.com/office/powerpoint/2010/main" val="94351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4F7E15-701C-4C45-AF89-630C8A9F7089}"/>
              </a:ext>
            </a:extLst>
          </p:cNvPr>
          <p:cNvSpPr/>
          <p:nvPr/>
        </p:nvSpPr>
        <p:spPr>
          <a:xfrm>
            <a:off x="326571" y="473528"/>
            <a:ext cx="11495315" cy="2585323"/>
          </a:xfrm>
          <a:prstGeom prst="rect">
            <a:avLst/>
          </a:prstGeom>
        </p:spPr>
        <p:txBody>
          <a:bodyPr wrap="square">
            <a:spAutoFit/>
          </a:bodyPr>
          <a:lstStyle/>
          <a:p>
            <a:r>
              <a:rPr lang="en-US" b="1" dirty="0">
                <a:solidFill>
                  <a:srgbClr val="000000"/>
                </a:solidFill>
                <a:latin typeface="Arial" panose="020B0604020202020204" pitchFamily="34" charset="0"/>
              </a:rPr>
              <a:t>Parent Links</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Think You Know: </a:t>
            </a:r>
            <a:r>
              <a:rPr lang="en-US" dirty="0">
                <a:solidFill>
                  <a:srgbClr val="000000"/>
                </a:solidFill>
                <a:latin typeface="Arial" panose="020B0604020202020204" pitchFamily="34" charset="0"/>
                <a:hlinkClick r:id="rId2"/>
              </a:rPr>
              <a:t>https://www.thinkuknow.co.uk/parents/Support-tools/home-activity-worksheets/</a:t>
            </a:r>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Children’s Social Care:  </a:t>
            </a:r>
            <a:r>
              <a:rPr lang="en-US" dirty="0">
                <a:hlinkClick r:id="rId3"/>
              </a:rPr>
              <a:t>Health and Social Care | Cumberland Council</a:t>
            </a:r>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Extremism: </a:t>
            </a:r>
            <a:r>
              <a:rPr lang="en-US" dirty="0">
                <a:solidFill>
                  <a:srgbClr val="000000"/>
                </a:solidFill>
                <a:latin typeface="Arial" panose="020B0604020202020204" pitchFamily="34" charset="0"/>
                <a:hlinkClick r:id="rId4"/>
              </a:rPr>
              <a:t>https://educateagainsthate.com/</a:t>
            </a:r>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NSPCC Home Page: </a:t>
            </a:r>
            <a:r>
              <a:rPr lang="en-US" dirty="0">
                <a:solidFill>
                  <a:srgbClr val="000000"/>
                </a:solidFill>
                <a:latin typeface="Arial" panose="020B0604020202020204" pitchFamily="34" charset="0"/>
                <a:hlinkClick r:id="rId5"/>
              </a:rPr>
              <a:t>https://www.nspcc.org.uk/</a:t>
            </a:r>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NSPCC Online Safety: </a:t>
            </a:r>
            <a:r>
              <a:rPr lang="en-US" dirty="0">
                <a:solidFill>
                  <a:srgbClr val="000000"/>
                </a:solidFill>
                <a:latin typeface="Arial" panose="020B0604020202020204" pitchFamily="34" charset="0"/>
                <a:hlinkClick r:id="rId6"/>
              </a:rPr>
              <a:t>https://www.nspcc.org.uk/keeping-children-safe/online-safety/</a:t>
            </a:r>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Net Aware E-Safety Advice: </a:t>
            </a:r>
            <a:r>
              <a:rPr lang="en-US" dirty="0">
                <a:solidFill>
                  <a:srgbClr val="000000"/>
                </a:solidFill>
                <a:latin typeface="Arial" panose="020B0604020202020204" pitchFamily="34" charset="0"/>
                <a:hlinkClick r:id="rId7"/>
              </a:rPr>
              <a:t>https://www.net-aware.org.uk/networks/?order=title#</a:t>
            </a:r>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Child Sexual Exploitation: </a:t>
            </a:r>
            <a:r>
              <a:rPr lang="en-US" dirty="0">
                <a:solidFill>
                  <a:srgbClr val="000000"/>
                </a:solidFill>
                <a:latin typeface="Arial" panose="020B0604020202020204" pitchFamily="34" charset="0"/>
                <a:hlinkClick r:id="rId7"/>
              </a:rPr>
              <a:t>http://www.itsnotokay.co.uk/</a:t>
            </a:r>
            <a:endParaRPr lang="en-US"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60561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0C61A-5025-4F38-92AA-2E7042488050}"/>
              </a:ext>
            </a:extLst>
          </p:cNvPr>
          <p:cNvSpPr>
            <a:spLocks noGrp="1"/>
          </p:cNvSpPr>
          <p:nvPr>
            <p:ph type="title"/>
          </p:nvPr>
        </p:nvSpPr>
        <p:spPr/>
        <p:txBody>
          <a:bodyPr/>
          <a:lstStyle/>
          <a:p>
            <a:r>
              <a:rPr lang="en-GB" dirty="0"/>
              <a:t>WHAT IS SAFEGUARDING?</a:t>
            </a:r>
          </a:p>
        </p:txBody>
      </p:sp>
      <p:sp>
        <p:nvSpPr>
          <p:cNvPr id="3" name="Content Placeholder 2">
            <a:extLst>
              <a:ext uri="{FF2B5EF4-FFF2-40B4-BE49-F238E27FC236}">
                <a16:creationId xmlns:a16="http://schemas.microsoft.com/office/drawing/2014/main" id="{B035D962-A557-4702-A172-A6DBAFFDFA2B}"/>
              </a:ext>
            </a:extLst>
          </p:cNvPr>
          <p:cNvSpPr>
            <a:spLocks noGrp="1"/>
          </p:cNvSpPr>
          <p:nvPr>
            <p:ph sz="half" idx="1"/>
          </p:nvPr>
        </p:nvSpPr>
        <p:spPr>
          <a:xfrm>
            <a:off x="443754" y="1544360"/>
            <a:ext cx="11080376" cy="838105"/>
          </a:xfrm>
          <a:solidFill>
            <a:schemeClr val="accent1">
              <a:lumMod val="40000"/>
              <a:lumOff val="60000"/>
            </a:schemeClr>
          </a:solidFill>
        </p:spPr>
        <p:txBody>
          <a:bodyPr>
            <a:noAutofit/>
          </a:bodyPr>
          <a:lstStyle/>
          <a:p>
            <a:pPr marL="0" indent="0" algn="just">
              <a:buNone/>
            </a:pPr>
            <a:r>
              <a:rPr lang="en-GB" sz="2400" dirty="0">
                <a:latin typeface="Arial" panose="020B0604020202020204" pitchFamily="34" charset="0"/>
                <a:cs typeface="Arial" panose="020B0604020202020204" pitchFamily="34" charset="0"/>
              </a:rPr>
              <a:t>Safeguarding is the action that is taken to promote the welfare of children and protect them from harm.</a:t>
            </a:r>
          </a:p>
          <a:p>
            <a:pPr marL="0" indent="0" algn="just">
              <a:buNone/>
            </a:pPr>
            <a:r>
              <a:rPr lang="en-GB" sz="2400" dirty="0">
                <a:latin typeface="Arial" panose="020B0604020202020204" pitchFamily="34" charset="0"/>
                <a:cs typeface="Arial" panose="020B0604020202020204" pitchFamily="34" charset="0"/>
              </a:rPr>
              <a:t>Safeguarding means: </a:t>
            </a:r>
          </a:p>
        </p:txBody>
      </p:sp>
      <p:sp>
        <p:nvSpPr>
          <p:cNvPr id="4" name="Content Placeholder 3">
            <a:extLst>
              <a:ext uri="{FF2B5EF4-FFF2-40B4-BE49-F238E27FC236}">
                <a16:creationId xmlns:a16="http://schemas.microsoft.com/office/drawing/2014/main" id="{3ACA5CCC-AD3D-418C-838B-87398EF71A10}"/>
              </a:ext>
            </a:extLst>
          </p:cNvPr>
          <p:cNvSpPr>
            <a:spLocks noGrp="1"/>
          </p:cNvSpPr>
          <p:nvPr>
            <p:ph sz="half" idx="2"/>
          </p:nvPr>
        </p:nvSpPr>
        <p:spPr>
          <a:xfrm>
            <a:off x="394447" y="3044218"/>
            <a:ext cx="11403106" cy="2862635"/>
          </a:xfrm>
          <a:solidFill>
            <a:schemeClr val="accent1">
              <a:lumMod val="20000"/>
              <a:lumOff val="80000"/>
            </a:schemeClr>
          </a:solidFill>
        </p:spPr>
        <p:txBody>
          <a:bodyPr>
            <a:normAutofit fontScale="32500" lnSpcReduction="20000"/>
          </a:bodyPr>
          <a:lstStyle/>
          <a:p>
            <a:pPr marL="0" indent="0">
              <a:buNone/>
            </a:pPr>
            <a:r>
              <a:rPr lang="en-GB" sz="6200" dirty="0">
                <a:latin typeface="Arial" panose="020B0604020202020204" pitchFamily="34" charset="0"/>
                <a:cs typeface="Arial" panose="020B0604020202020204" pitchFamily="34" charset="0"/>
              </a:rPr>
              <a:t>● protecting children from abuse and maltreatment </a:t>
            </a:r>
          </a:p>
          <a:p>
            <a:pPr marL="0" indent="0">
              <a:buNone/>
            </a:pPr>
            <a:r>
              <a:rPr lang="en-GB" sz="6200" dirty="0">
                <a:latin typeface="Arial" panose="020B0604020202020204" pitchFamily="34" charset="0"/>
                <a:cs typeface="Arial" panose="020B0604020202020204" pitchFamily="34" charset="0"/>
              </a:rPr>
              <a:t>● preventing harm to children’s health or development </a:t>
            </a:r>
          </a:p>
          <a:p>
            <a:pPr marL="0" indent="0">
              <a:buNone/>
            </a:pPr>
            <a:r>
              <a:rPr lang="en-GB" sz="6200" dirty="0">
                <a:latin typeface="Arial" panose="020B0604020202020204" pitchFamily="34" charset="0"/>
                <a:cs typeface="Arial" panose="020B0604020202020204" pitchFamily="34" charset="0"/>
              </a:rPr>
              <a:t>● ensuring children grow up with the provision of safe and effective care </a:t>
            </a:r>
          </a:p>
          <a:p>
            <a:pPr marL="0" indent="0">
              <a:buNone/>
            </a:pPr>
            <a:r>
              <a:rPr lang="en-GB" sz="6200" dirty="0">
                <a:latin typeface="Arial" panose="020B0604020202020204" pitchFamily="34" charset="0"/>
                <a:cs typeface="Arial" panose="020B0604020202020204" pitchFamily="34" charset="0"/>
              </a:rPr>
              <a:t>● taking action to enable all children and young people to have the best outcomes </a:t>
            </a:r>
          </a:p>
          <a:p>
            <a:pPr marL="0" indent="0">
              <a:buNone/>
            </a:pPr>
            <a:r>
              <a:rPr lang="en-GB" sz="6200" dirty="0">
                <a:latin typeface="Arial" panose="020B0604020202020204" pitchFamily="34" charset="0"/>
                <a:cs typeface="Arial" panose="020B0604020202020204" pitchFamily="34" charset="0"/>
              </a:rPr>
              <a:t>● child protection is part of the safeguarding process. It focuses on protecting individual children identified as suffering or likely to suffer significant harm. This includes child protection procedures which detail how to respond to concerns about a child.</a:t>
            </a:r>
          </a:p>
          <a:p>
            <a:endParaRPr lang="en-GB" dirty="0"/>
          </a:p>
        </p:txBody>
      </p:sp>
    </p:spTree>
    <p:extLst>
      <p:ext uri="{BB962C8B-B14F-4D97-AF65-F5344CB8AC3E}">
        <p14:creationId xmlns:p14="http://schemas.microsoft.com/office/powerpoint/2010/main" val="1217392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Safeguarding Updates 2025</a:t>
            </a:r>
          </a:p>
        </p:txBody>
      </p:sp>
      <p:sp>
        <p:nvSpPr>
          <p:cNvPr id="3" name="Content Placeholder 2"/>
          <p:cNvSpPr>
            <a:spLocks noGrp="1"/>
          </p:cNvSpPr>
          <p:nvPr>
            <p:ph idx="1"/>
          </p:nvPr>
        </p:nvSpPr>
        <p:spPr/>
        <p:txBody>
          <a:bodyPr/>
          <a:lstStyle/>
          <a:p>
            <a:r>
              <a:t>Key updates from KCSIE 2025:</a:t>
            </a:r>
          </a:p>
          <a:p>
            <a:pPr lvl="1"/>
            <a:r>
              <a:t>• Online safety expanded to include misinformation, disinformation, conspiracy theories. (NSPCC summary)</a:t>
            </a:r>
          </a:p>
          <a:p>
            <a:pPr lvl="1"/>
            <a:r>
              <a:t>• Guidance on generative AI risks added.</a:t>
            </a:r>
          </a:p>
          <a:p>
            <a:pPr lvl="1"/>
            <a:r>
              <a:t>• Clarified duties around alternative provision.</a:t>
            </a:r>
          </a:p>
          <a:p>
            <a:pPr lvl="1"/>
            <a:r>
              <a:t>• Virtual School Head responsibilities for kinship care clarified.</a:t>
            </a:r>
          </a:p>
          <a:p>
            <a:pPr lvl="1"/>
            <a:r>
              <a:t>• New DfE filtering &amp; monitoring self-assessment tool.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ACD15-B1B5-4E09-8840-915EBA464154}"/>
              </a:ext>
            </a:extLst>
          </p:cNvPr>
          <p:cNvSpPr>
            <a:spLocks noGrp="1"/>
          </p:cNvSpPr>
          <p:nvPr>
            <p:ph type="title"/>
          </p:nvPr>
        </p:nvSpPr>
        <p:spPr/>
        <p:txBody>
          <a:bodyPr/>
          <a:lstStyle/>
          <a:p>
            <a:r>
              <a:rPr lang="en-GB" dirty="0"/>
              <a:t>Safeguarding at AJS</a:t>
            </a:r>
          </a:p>
        </p:txBody>
      </p:sp>
      <p:sp>
        <p:nvSpPr>
          <p:cNvPr id="3" name="Content Placeholder 2">
            <a:extLst>
              <a:ext uri="{FF2B5EF4-FFF2-40B4-BE49-F238E27FC236}">
                <a16:creationId xmlns:a16="http://schemas.microsoft.com/office/drawing/2014/main" id="{5FD4F106-26D7-409B-A4D8-A1EA98814A78}"/>
              </a:ext>
            </a:extLst>
          </p:cNvPr>
          <p:cNvSpPr>
            <a:spLocks noGrp="1"/>
          </p:cNvSpPr>
          <p:nvPr>
            <p:ph sz="half" idx="1"/>
          </p:nvPr>
        </p:nvSpPr>
        <p:spPr>
          <a:xfrm>
            <a:off x="677334" y="1488614"/>
            <a:ext cx="5091454" cy="3880772"/>
          </a:xfrm>
        </p:spPr>
        <p:txBody>
          <a:bodyPr>
            <a:noAutofit/>
          </a:bodyPr>
          <a:lstStyle/>
          <a:p>
            <a:r>
              <a:rPr lang="en-GB" sz="2000" dirty="0">
                <a:latin typeface="Arial" panose="020B0604020202020204" pitchFamily="34" charset="0"/>
                <a:cs typeface="Arial" panose="020B0604020202020204" pitchFamily="34" charset="0"/>
              </a:rPr>
              <a:t>At Ashfield Junior School safeguarding is of paramount importance and underpins all that we do. Ensuring our children feel safe and are safe is deeply rooted in our ethos and practice as a school. We expect all our staff, visitors, parents and the wider community to share this commitment.</a:t>
            </a:r>
          </a:p>
          <a:p>
            <a:r>
              <a:rPr lang="en-GB" sz="2000" dirty="0">
                <a:latin typeface="Arial" panose="020B0604020202020204" pitchFamily="34" charset="0"/>
                <a:cs typeface="Arial" panose="020B0604020202020204" pitchFamily="34" charset="0"/>
              </a:rPr>
              <a:t>All our staff are trained to safeguard our children. Crucially they know how to look out for, and spot signs of, children who are at risk of being harmed or are being harmed. </a:t>
            </a:r>
          </a:p>
        </p:txBody>
      </p:sp>
      <p:sp>
        <p:nvSpPr>
          <p:cNvPr id="4" name="Content Placeholder 3">
            <a:extLst>
              <a:ext uri="{FF2B5EF4-FFF2-40B4-BE49-F238E27FC236}">
                <a16:creationId xmlns:a16="http://schemas.microsoft.com/office/drawing/2014/main" id="{A5AA59ED-5E6E-4F07-A86E-632CBEBB21BA}"/>
              </a:ext>
            </a:extLst>
          </p:cNvPr>
          <p:cNvSpPr>
            <a:spLocks noGrp="1"/>
          </p:cNvSpPr>
          <p:nvPr>
            <p:ph sz="half" idx="2"/>
          </p:nvPr>
        </p:nvSpPr>
        <p:spPr>
          <a:xfrm>
            <a:off x="6232969" y="1582743"/>
            <a:ext cx="5506313" cy="3880773"/>
          </a:xfrm>
        </p:spPr>
        <p:txBody>
          <a:bodyPr>
            <a:normAutofit/>
          </a:bodyPr>
          <a:lstStyle/>
          <a:p>
            <a:r>
              <a:rPr lang="en-GB" sz="2000" dirty="0">
                <a:latin typeface="Arial" panose="020B0604020202020204" pitchFamily="34" charset="0"/>
                <a:cs typeface="Arial" panose="020B0604020202020204" pitchFamily="34" charset="0"/>
              </a:rPr>
              <a:t>We have specific policies and procedures that all staff follow to ensure our children are safe from harm. The following policies can be found on the school website:</a:t>
            </a:r>
          </a:p>
          <a:p>
            <a:r>
              <a:rPr lang="en-GB" sz="2000" dirty="0">
                <a:latin typeface="Arial" panose="020B0604020202020204" pitchFamily="34" charset="0"/>
                <a:cs typeface="Arial" panose="020B0604020202020204" pitchFamily="34" charset="0"/>
              </a:rPr>
              <a:t>Keeping Children Safe in Education</a:t>
            </a:r>
          </a:p>
          <a:p>
            <a:r>
              <a:rPr lang="en-GB" sz="2000" dirty="0">
                <a:latin typeface="Arial" panose="020B0604020202020204" pitchFamily="34" charset="0"/>
                <a:cs typeface="Arial" panose="020B0604020202020204" pitchFamily="34" charset="0"/>
              </a:rPr>
              <a:t>Child Protection </a:t>
            </a:r>
          </a:p>
          <a:p>
            <a:r>
              <a:rPr lang="en-GB" sz="2000" dirty="0">
                <a:latin typeface="Arial" panose="020B0604020202020204" pitchFamily="34" charset="0"/>
                <a:cs typeface="Arial" panose="020B0604020202020204" pitchFamily="34" charset="0"/>
              </a:rPr>
              <a:t>Prevent </a:t>
            </a:r>
          </a:p>
          <a:p>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3718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7E3C7-26A7-460A-ADF9-3B30202B6466}"/>
              </a:ext>
            </a:extLst>
          </p:cNvPr>
          <p:cNvSpPr>
            <a:spLocks noGrp="1"/>
          </p:cNvSpPr>
          <p:nvPr>
            <p:ph type="title"/>
          </p:nvPr>
        </p:nvSpPr>
        <p:spPr/>
        <p:txBody>
          <a:bodyPr/>
          <a:lstStyle/>
          <a:p>
            <a:r>
              <a:rPr lang="en-GB" dirty="0"/>
              <a:t>SAFEGUARDING </a:t>
            </a:r>
          </a:p>
        </p:txBody>
      </p:sp>
      <p:sp>
        <p:nvSpPr>
          <p:cNvPr id="3" name="Content Placeholder 2">
            <a:extLst>
              <a:ext uri="{FF2B5EF4-FFF2-40B4-BE49-F238E27FC236}">
                <a16:creationId xmlns:a16="http://schemas.microsoft.com/office/drawing/2014/main" id="{CE767877-B809-48CE-A4F7-08722B06F15C}"/>
              </a:ext>
            </a:extLst>
          </p:cNvPr>
          <p:cNvSpPr>
            <a:spLocks noGrp="1"/>
          </p:cNvSpPr>
          <p:nvPr>
            <p:ph sz="half" idx="1"/>
          </p:nvPr>
        </p:nvSpPr>
        <p:spPr>
          <a:xfrm>
            <a:off x="462181" y="1270000"/>
            <a:ext cx="5633819" cy="2346554"/>
          </a:xfrm>
          <a:solidFill>
            <a:schemeClr val="accent1"/>
          </a:solidFill>
        </p:spPr>
        <p:txBody>
          <a:bodyPr>
            <a:noAutofit/>
          </a:bodyPr>
          <a:lstStyle/>
          <a:p>
            <a:r>
              <a:rPr lang="en-GB" sz="2000" dirty="0">
                <a:latin typeface="Arial" panose="020B0604020202020204" pitchFamily="34" charset="0"/>
                <a:cs typeface="Arial" panose="020B0604020202020204" pitchFamily="34" charset="0"/>
              </a:rPr>
              <a:t>We are committed to providing a safe and secure environment where children and adults feel confident about sharing any concerns which they may have about their safety or the well-being of others. </a:t>
            </a:r>
          </a:p>
        </p:txBody>
      </p:sp>
      <p:sp>
        <p:nvSpPr>
          <p:cNvPr id="4" name="Content Placeholder 3">
            <a:extLst>
              <a:ext uri="{FF2B5EF4-FFF2-40B4-BE49-F238E27FC236}">
                <a16:creationId xmlns:a16="http://schemas.microsoft.com/office/drawing/2014/main" id="{33D0FC6A-C04D-451B-844A-34DBBB80CDE6}"/>
              </a:ext>
            </a:extLst>
          </p:cNvPr>
          <p:cNvSpPr>
            <a:spLocks noGrp="1"/>
          </p:cNvSpPr>
          <p:nvPr>
            <p:ph sz="half" idx="2"/>
          </p:nvPr>
        </p:nvSpPr>
        <p:spPr>
          <a:xfrm>
            <a:off x="6405280" y="640291"/>
            <a:ext cx="4948522" cy="5852583"/>
          </a:xfrm>
        </p:spPr>
        <p:txBody>
          <a:bodyPr>
            <a:normAutofit fontScale="62500" lnSpcReduction="20000"/>
          </a:bodyPr>
          <a:lstStyle/>
          <a:p>
            <a:r>
              <a:rPr lang="en-GB" sz="3400" dirty="0">
                <a:latin typeface="Comic Sans MS" panose="030F0702030302020204" pitchFamily="66" charset="0"/>
                <a:cs typeface="Arial" panose="020B0604020202020204" pitchFamily="34" charset="0"/>
              </a:rPr>
              <a:t>We ensure all our children have at least one member of staff in school whom they can talk to if they are worried. </a:t>
            </a:r>
          </a:p>
          <a:p>
            <a:endParaRPr lang="en-GB" sz="3400" dirty="0">
              <a:latin typeface="Comic Sans MS" panose="030F0702030302020204" pitchFamily="66" charset="0"/>
              <a:cs typeface="Arial" panose="020B0604020202020204" pitchFamily="34" charset="0"/>
            </a:endParaRPr>
          </a:p>
          <a:p>
            <a:r>
              <a:rPr lang="en-GB" sz="3400" dirty="0">
                <a:latin typeface="Comic Sans MS" panose="030F0702030302020204" pitchFamily="66" charset="0"/>
                <a:cs typeface="Arial" panose="020B0604020202020204" pitchFamily="34" charset="0"/>
              </a:rPr>
              <a:t>Whilst how to keep safe is woven throughout our whole curriculum, our children are specifically taught key knowledge and skills within their PSHE and Safeguarding lessons. </a:t>
            </a:r>
          </a:p>
          <a:p>
            <a:pPr marL="0" indent="0">
              <a:buNone/>
            </a:pPr>
            <a:endParaRPr lang="en-GB" sz="3400" dirty="0">
              <a:latin typeface="Comic Sans MS" panose="030F0702030302020204" pitchFamily="66" charset="0"/>
              <a:cs typeface="Arial" panose="020B0604020202020204" pitchFamily="34" charset="0"/>
            </a:endParaRPr>
          </a:p>
          <a:p>
            <a:r>
              <a:rPr lang="en-GB" sz="3400" dirty="0">
                <a:latin typeface="Comic Sans MS" panose="030F0702030302020204" pitchFamily="66" charset="0"/>
                <a:cs typeface="Arial" panose="020B0604020202020204" pitchFamily="34" charset="0"/>
              </a:rPr>
              <a:t>The PSHE and Safeguarding curriculum has been designed to instil into our children how to manage risks, how to stay safe and what to do if they believe they are in danger</a:t>
            </a:r>
            <a:r>
              <a:rPr lang="en-GB" dirty="0"/>
              <a:t>.</a:t>
            </a:r>
          </a:p>
        </p:txBody>
      </p:sp>
      <p:pic>
        <p:nvPicPr>
          <p:cNvPr id="6" name="Picture 5">
            <a:extLst>
              <a:ext uri="{FF2B5EF4-FFF2-40B4-BE49-F238E27FC236}">
                <a16:creationId xmlns:a16="http://schemas.microsoft.com/office/drawing/2014/main" id="{F072FFBC-DE1C-4A97-8866-B7E4ABF48FC4}"/>
              </a:ext>
            </a:extLst>
          </p:cNvPr>
          <p:cNvPicPr>
            <a:picLocks noChangeAspect="1"/>
          </p:cNvPicPr>
          <p:nvPr/>
        </p:nvPicPr>
        <p:blipFill>
          <a:blip r:embed="rId2"/>
          <a:stretch>
            <a:fillRect/>
          </a:stretch>
        </p:blipFill>
        <p:spPr>
          <a:xfrm>
            <a:off x="1183338" y="3759428"/>
            <a:ext cx="3966884" cy="2750151"/>
          </a:xfrm>
          <a:prstGeom prst="rect">
            <a:avLst/>
          </a:prstGeom>
        </p:spPr>
      </p:pic>
    </p:spTree>
    <p:extLst>
      <p:ext uri="{BB962C8B-B14F-4D97-AF65-F5344CB8AC3E}">
        <p14:creationId xmlns:p14="http://schemas.microsoft.com/office/powerpoint/2010/main" val="1605435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16A075-DEE0-4F02-8D6A-646F4C779F20}"/>
              </a:ext>
            </a:extLst>
          </p:cNvPr>
          <p:cNvSpPr/>
          <p:nvPr/>
        </p:nvSpPr>
        <p:spPr>
          <a:xfrm>
            <a:off x="541867" y="474345"/>
            <a:ext cx="11226800" cy="4247317"/>
          </a:xfrm>
          <a:prstGeom prst="rect">
            <a:avLst/>
          </a:prstGeom>
        </p:spPr>
        <p:txBody>
          <a:bodyPr wrap="square">
            <a:spAutoFit/>
          </a:bodyPr>
          <a:lstStyle/>
          <a:p>
            <a:r>
              <a:rPr lang="en-GB" dirty="0"/>
              <a:t>SAFEGUARDING </a:t>
            </a:r>
          </a:p>
          <a:p>
            <a:endParaRPr lang="en-GB" dirty="0"/>
          </a:p>
          <a:p>
            <a:r>
              <a:rPr lang="en-GB" dirty="0"/>
              <a:t>We will now look at a selection of the key safeguarding risks to children.</a:t>
            </a:r>
          </a:p>
          <a:p>
            <a:endParaRPr lang="en-GB" dirty="0"/>
          </a:p>
          <a:p>
            <a:r>
              <a:rPr lang="en-GB" dirty="0"/>
              <a:t>All of the types of abuse and criminal activities outlined in this presentation do happen and we need to be educated on these risks so that we can protect our children from harm. </a:t>
            </a:r>
          </a:p>
          <a:p>
            <a:endParaRPr lang="en-GB" dirty="0"/>
          </a:p>
          <a:p>
            <a:r>
              <a:rPr lang="en-GB" dirty="0"/>
              <a:t>None of the information shared is intended to scaremonger but instead has the purpose of informing parents of potential dangers, signs to look out for and how they can support their child to stay safe. </a:t>
            </a:r>
          </a:p>
          <a:p>
            <a:endParaRPr lang="en-GB" dirty="0"/>
          </a:p>
          <a:p>
            <a:r>
              <a:rPr lang="en-GB" dirty="0"/>
              <a:t>If parents are concerned at any point about their child or another child, they should always seek help. </a:t>
            </a:r>
          </a:p>
          <a:p>
            <a:r>
              <a:rPr lang="en-GB" dirty="0"/>
              <a:t>At Ashfield, we have several safeguarding leads who can help you if you need it. </a:t>
            </a:r>
          </a:p>
          <a:p>
            <a:endParaRPr lang="en-GB" dirty="0"/>
          </a:p>
          <a:p>
            <a:r>
              <a:rPr lang="en-GB" dirty="0"/>
              <a:t>Please see the list of staff at the end of this presentation, or on the school website, and either email, phone or contact us in person.</a:t>
            </a:r>
          </a:p>
        </p:txBody>
      </p:sp>
    </p:spTree>
    <p:extLst>
      <p:ext uri="{BB962C8B-B14F-4D97-AF65-F5344CB8AC3E}">
        <p14:creationId xmlns:p14="http://schemas.microsoft.com/office/powerpoint/2010/main" val="1719781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C11A0-31DF-4EFB-975A-5585A9F1AFC2}"/>
              </a:ext>
            </a:extLst>
          </p:cNvPr>
          <p:cNvSpPr>
            <a:spLocks noGrp="1"/>
          </p:cNvSpPr>
          <p:nvPr>
            <p:ph type="title"/>
          </p:nvPr>
        </p:nvSpPr>
        <p:spPr/>
        <p:txBody>
          <a:bodyPr>
            <a:normAutofit/>
          </a:bodyPr>
          <a:lstStyle/>
          <a:p>
            <a:r>
              <a:rPr lang="en-GB" sz="3600" dirty="0"/>
              <a:t>WHAT ARE THE DIFFERENT FORMS OF ABUSE? </a:t>
            </a:r>
          </a:p>
        </p:txBody>
      </p:sp>
      <p:sp>
        <p:nvSpPr>
          <p:cNvPr id="3" name="Content Placeholder 2">
            <a:extLst>
              <a:ext uri="{FF2B5EF4-FFF2-40B4-BE49-F238E27FC236}">
                <a16:creationId xmlns:a16="http://schemas.microsoft.com/office/drawing/2014/main" id="{5094B2A7-1582-40A8-9C33-0AED5F98BE11}"/>
              </a:ext>
            </a:extLst>
          </p:cNvPr>
          <p:cNvSpPr>
            <a:spLocks noGrp="1"/>
          </p:cNvSpPr>
          <p:nvPr>
            <p:ph sz="half" idx="1"/>
          </p:nvPr>
        </p:nvSpPr>
        <p:spPr>
          <a:xfrm>
            <a:off x="677334" y="1797519"/>
            <a:ext cx="4835960" cy="4562940"/>
          </a:xfrm>
          <a:ln w="76200">
            <a:solidFill>
              <a:schemeClr val="accent1">
                <a:lumMod val="75000"/>
              </a:schemeClr>
            </a:solidFill>
          </a:ln>
        </p:spPr>
        <p:txBody>
          <a:bodyPr>
            <a:noAutofit/>
          </a:bodyPr>
          <a:lstStyle/>
          <a:p>
            <a:r>
              <a:rPr lang="en-GB" dirty="0">
                <a:latin typeface="Arial" panose="020B0604020202020204" pitchFamily="34" charset="0"/>
                <a:cs typeface="Arial" panose="020B0604020202020204" pitchFamily="34" charset="0"/>
              </a:rPr>
              <a:t>There are 4 main types of abuse: </a:t>
            </a:r>
          </a:p>
          <a:p>
            <a:r>
              <a:rPr lang="en-GB" b="1" dirty="0">
                <a:latin typeface="Arial" panose="020B0604020202020204" pitchFamily="34" charset="0"/>
                <a:cs typeface="Arial" panose="020B0604020202020204" pitchFamily="34" charset="0"/>
              </a:rPr>
              <a:t>Physical</a:t>
            </a:r>
            <a:r>
              <a:rPr lang="en-GB" dirty="0">
                <a:latin typeface="Arial" panose="020B0604020202020204" pitchFamily="34" charset="0"/>
                <a:cs typeface="Arial" panose="020B0604020202020204" pitchFamily="34" charset="0"/>
              </a:rPr>
              <a:t>: Includes hitting, shaking, drowning, poisoning and any other physical harm towards a child. This also includes parental mental health issues. </a:t>
            </a:r>
          </a:p>
          <a:p>
            <a:endParaRPr lang="en-GB"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Emotional: </a:t>
            </a:r>
            <a:r>
              <a:rPr lang="en-GB" dirty="0">
                <a:latin typeface="Arial" panose="020B0604020202020204" pitchFamily="34" charset="0"/>
                <a:cs typeface="Arial" panose="020B0604020202020204" pitchFamily="34" charset="0"/>
              </a:rPr>
              <a:t>Includes persistent torment including telling children they are useless, unloved, and inadequate etc, not allowing children to express their views and making fun of them or deliberately silencing them, over-protection and limiting exploration, preventing them from joining in normal social activity and mental health. </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F378BFB5-7095-48B7-9A8A-BEF4B5EBE19A}"/>
              </a:ext>
            </a:extLst>
          </p:cNvPr>
          <p:cNvSpPr>
            <a:spLocks noGrp="1"/>
          </p:cNvSpPr>
          <p:nvPr>
            <p:ph sz="half" idx="2"/>
          </p:nvPr>
        </p:nvSpPr>
        <p:spPr>
          <a:xfrm>
            <a:off x="5681638" y="1703389"/>
            <a:ext cx="6205561" cy="4657070"/>
          </a:xfrm>
          <a:ln/>
        </p:spPr>
        <p:style>
          <a:lnRef idx="1">
            <a:schemeClr val="accent1"/>
          </a:lnRef>
          <a:fillRef idx="2">
            <a:schemeClr val="accent1"/>
          </a:fillRef>
          <a:effectRef idx="1">
            <a:schemeClr val="accent1"/>
          </a:effectRef>
          <a:fontRef idx="minor">
            <a:schemeClr val="dk1"/>
          </a:fontRef>
        </p:style>
        <p:txBody>
          <a:bodyPr>
            <a:normAutofit/>
          </a:bodyPr>
          <a:lstStyle/>
          <a:p>
            <a:r>
              <a:rPr lang="en-GB" b="1" dirty="0">
                <a:latin typeface="Arial" panose="020B0604020202020204" pitchFamily="34" charset="0"/>
                <a:cs typeface="Arial" panose="020B0604020202020204" pitchFamily="34" charset="0"/>
              </a:rPr>
              <a:t>Sexual: </a:t>
            </a:r>
            <a:r>
              <a:rPr lang="en-GB" dirty="0">
                <a:latin typeface="Arial" panose="020B0604020202020204" pitchFamily="34" charset="0"/>
                <a:cs typeface="Arial" panose="020B0604020202020204" pitchFamily="34" charset="0"/>
              </a:rPr>
              <a:t>Includes forcing or enticing children to take part in sexual activity, assault by penetration (rape), non-penetration, kissing, touching outside of clothing, encouraging children to behave in sexually inappropriate ways, and grooming a child in preparation for abuse and mental health issues. </a:t>
            </a:r>
          </a:p>
          <a:p>
            <a:endParaRPr lang="en-GB"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Neglect: </a:t>
            </a:r>
            <a:r>
              <a:rPr lang="en-GB" dirty="0">
                <a:latin typeface="Arial" panose="020B0604020202020204" pitchFamily="34" charset="0"/>
                <a:cs typeface="Arial" panose="020B0604020202020204" pitchFamily="34" charset="0"/>
              </a:rPr>
              <a:t>Neglect is the persistent failure to meet a child’s basic physical and/or psychological needs, likely to result in the serious impairment of the child’s health or development. This includes substance misuse in pregnancy, not providing adequate basic needs i.e. food, shelter etc, and preventing physical harm.</a:t>
            </a:r>
          </a:p>
          <a:p>
            <a:endParaRPr lang="en-GB" dirty="0"/>
          </a:p>
        </p:txBody>
      </p:sp>
    </p:spTree>
    <p:extLst>
      <p:ext uri="{BB962C8B-B14F-4D97-AF65-F5344CB8AC3E}">
        <p14:creationId xmlns:p14="http://schemas.microsoft.com/office/powerpoint/2010/main" val="1292685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7F9583-6E4B-4AD7-9932-DE6BA6193D7C}"/>
              </a:ext>
            </a:extLst>
          </p:cNvPr>
          <p:cNvPicPr>
            <a:picLocks noChangeAspect="1"/>
          </p:cNvPicPr>
          <p:nvPr/>
        </p:nvPicPr>
        <p:blipFill>
          <a:blip r:embed="rId2"/>
          <a:stretch>
            <a:fillRect/>
          </a:stretch>
        </p:blipFill>
        <p:spPr>
          <a:xfrm>
            <a:off x="1250576" y="351113"/>
            <a:ext cx="5177629" cy="6353958"/>
          </a:xfrm>
          <a:prstGeom prst="rect">
            <a:avLst/>
          </a:prstGeom>
        </p:spPr>
      </p:pic>
    </p:spTree>
    <p:extLst>
      <p:ext uri="{BB962C8B-B14F-4D97-AF65-F5344CB8AC3E}">
        <p14:creationId xmlns:p14="http://schemas.microsoft.com/office/powerpoint/2010/main" val="1699750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C5998-7679-493A-9EA2-D71E54FB39EC}"/>
              </a:ext>
            </a:extLst>
          </p:cNvPr>
          <p:cNvSpPr>
            <a:spLocks noGrp="1"/>
          </p:cNvSpPr>
          <p:nvPr>
            <p:ph type="title"/>
          </p:nvPr>
        </p:nvSpPr>
        <p:spPr>
          <a:xfrm>
            <a:off x="838200" y="365125"/>
            <a:ext cx="10515600" cy="1311275"/>
          </a:xfrm>
        </p:spPr>
        <p:txBody>
          <a:bodyPr/>
          <a:lstStyle/>
          <a:p>
            <a:r>
              <a:rPr lang="en-GB" dirty="0"/>
              <a:t>ONLINE ABUSE</a:t>
            </a:r>
          </a:p>
        </p:txBody>
      </p:sp>
      <p:pic>
        <p:nvPicPr>
          <p:cNvPr id="5" name="Content Placeholder 4">
            <a:extLst>
              <a:ext uri="{FF2B5EF4-FFF2-40B4-BE49-F238E27FC236}">
                <a16:creationId xmlns:a16="http://schemas.microsoft.com/office/drawing/2014/main" id="{BDDBAA57-7E98-465F-AF16-DCD375EB87A1}"/>
              </a:ext>
            </a:extLst>
          </p:cNvPr>
          <p:cNvPicPr>
            <a:picLocks noGrp="1" noChangeAspect="1"/>
          </p:cNvPicPr>
          <p:nvPr>
            <p:ph sz="half" idx="1"/>
          </p:nvPr>
        </p:nvPicPr>
        <p:blipFill>
          <a:blip r:embed="rId2"/>
          <a:stretch>
            <a:fillRect/>
          </a:stretch>
        </p:blipFill>
        <p:spPr>
          <a:xfrm>
            <a:off x="5508678" y="2137635"/>
            <a:ext cx="4005449" cy="3627211"/>
          </a:xfrm>
          <a:prstGeom prst="rect">
            <a:avLst/>
          </a:prstGeom>
        </p:spPr>
      </p:pic>
      <p:sp>
        <p:nvSpPr>
          <p:cNvPr id="4" name="Content Placeholder 3">
            <a:extLst>
              <a:ext uri="{FF2B5EF4-FFF2-40B4-BE49-F238E27FC236}">
                <a16:creationId xmlns:a16="http://schemas.microsoft.com/office/drawing/2014/main" id="{2E3BED69-A81E-4FA0-BF5E-5E7EFB40C2E9}"/>
              </a:ext>
            </a:extLst>
          </p:cNvPr>
          <p:cNvSpPr>
            <a:spLocks noGrp="1"/>
          </p:cNvSpPr>
          <p:nvPr>
            <p:ph sz="half" idx="2"/>
          </p:nvPr>
        </p:nvSpPr>
        <p:spPr>
          <a:xfrm>
            <a:off x="343157" y="1219295"/>
            <a:ext cx="5008771" cy="5463893"/>
          </a:xfrm>
          <a:solidFill>
            <a:schemeClr val="accent1"/>
          </a:solidFill>
        </p:spPr>
        <p:txBody>
          <a:bodyPr>
            <a:noAutofit/>
          </a:bodyPr>
          <a:lstStyle/>
          <a:p>
            <a:r>
              <a:rPr lang="en-GB" dirty="0">
                <a:latin typeface="Arial" panose="020B0604020202020204" pitchFamily="34" charset="0"/>
                <a:cs typeface="Arial" panose="020B0604020202020204" pitchFamily="34" charset="0"/>
              </a:rPr>
              <a:t>The NSPCC have defined online abuse as ‘any type of abuse that happens on the internet.’ </a:t>
            </a:r>
          </a:p>
          <a:p>
            <a:r>
              <a:rPr lang="en-GB" dirty="0">
                <a:latin typeface="Arial" panose="020B0604020202020204" pitchFamily="34" charset="0"/>
                <a:cs typeface="Arial" panose="020B0604020202020204" pitchFamily="34" charset="0"/>
              </a:rPr>
              <a:t>Any child who uses the internet can be at risk of online abuse. It can happen on any device connected to the web such as computers, tablets, mobile phones and game consoles.</a:t>
            </a:r>
          </a:p>
          <a:p>
            <a:r>
              <a:rPr lang="en-GB" dirty="0">
                <a:latin typeface="Arial" panose="020B0604020202020204" pitchFamily="34" charset="0"/>
                <a:cs typeface="Arial" panose="020B0604020202020204" pitchFamily="34" charset="0"/>
              </a:rPr>
              <a:t>The abuse can be through text messages, emails, online chats, video calls, online gaming and live streaming accounts via social media. </a:t>
            </a:r>
          </a:p>
          <a:p>
            <a:r>
              <a:rPr lang="en-GB" dirty="0">
                <a:latin typeface="Arial" panose="020B0604020202020204" pitchFamily="34" charset="0"/>
                <a:cs typeface="Arial" panose="020B0604020202020204" pitchFamily="34" charset="0"/>
              </a:rPr>
              <a:t>Social media platforms to look out for are: </a:t>
            </a:r>
          </a:p>
          <a:p>
            <a:r>
              <a:rPr lang="en-GB" b="1" dirty="0">
                <a:latin typeface="Arial" panose="020B0604020202020204" pitchFamily="34" charset="0"/>
                <a:cs typeface="Arial" panose="020B0604020202020204" pitchFamily="34" charset="0"/>
              </a:rPr>
              <a:t>TIK TOK, House Party, Instagram, Snapchat and WhatsApp</a:t>
            </a:r>
          </a:p>
        </p:txBody>
      </p:sp>
    </p:spTree>
    <p:extLst>
      <p:ext uri="{BB962C8B-B14F-4D97-AF65-F5344CB8AC3E}">
        <p14:creationId xmlns:p14="http://schemas.microsoft.com/office/powerpoint/2010/main" val="2331924255"/>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elf_Registration_Enabled xmlns="d207b10c-cdb3-4f81-8eb1-d20e9f43e152" xsi:nil="true"/>
    <Invited_Students xmlns="d207b10c-cdb3-4f81-8eb1-d20e9f43e152" xsi:nil="true"/>
    <FolderType xmlns="d207b10c-cdb3-4f81-8eb1-d20e9f43e152" xsi:nil="true"/>
    <Owner xmlns="d207b10c-cdb3-4f81-8eb1-d20e9f43e152">
      <UserInfo>
        <DisplayName/>
        <AccountId xsi:nil="true"/>
        <AccountType/>
      </UserInfo>
    </Owner>
    <Teachers xmlns="d207b10c-cdb3-4f81-8eb1-d20e9f43e152">
      <UserInfo>
        <DisplayName/>
        <AccountId xsi:nil="true"/>
        <AccountType/>
      </UserInfo>
    </Teachers>
    <Students xmlns="d207b10c-cdb3-4f81-8eb1-d20e9f43e152">
      <UserInfo>
        <DisplayName/>
        <AccountId xsi:nil="true"/>
        <AccountType/>
      </UserInfo>
    </Students>
    <Student_Groups xmlns="d207b10c-cdb3-4f81-8eb1-d20e9f43e152">
      <UserInfo>
        <DisplayName/>
        <AccountId xsi:nil="true"/>
        <AccountType/>
      </UserInfo>
    </Student_Groups>
    <_activity xmlns="d207b10c-cdb3-4f81-8eb1-d20e9f43e152" xsi:nil="true"/>
    <NotebookType xmlns="d207b10c-cdb3-4f81-8eb1-d20e9f43e152" xsi:nil="true"/>
    <CultureName xmlns="d207b10c-cdb3-4f81-8eb1-d20e9f43e152" xsi:nil="true"/>
    <Templates xmlns="d207b10c-cdb3-4f81-8eb1-d20e9f43e152" xsi:nil="true"/>
    <Has_Teacher_Only_SectionGroup xmlns="d207b10c-cdb3-4f81-8eb1-d20e9f43e152" xsi:nil="true"/>
    <AppVersion xmlns="d207b10c-cdb3-4f81-8eb1-d20e9f43e152" xsi:nil="true"/>
    <Invited_Teachers xmlns="d207b10c-cdb3-4f81-8eb1-d20e9f43e152" xsi:nil="true"/>
    <DefaultSectionNames xmlns="d207b10c-cdb3-4f81-8eb1-d20e9f43e152" xsi:nil="true"/>
    <Is_Collaboration_Space_Locked xmlns="d207b10c-cdb3-4f81-8eb1-d20e9f43e15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2766B22ECEA034090B136DCE566A1B9" ma:contentTypeVersion="32" ma:contentTypeDescription="Create a new document." ma:contentTypeScope="" ma:versionID="cb677514134cafb7326624ef016a392d">
  <xsd:schema xmlns:xsd="http://www.w3.org/2001/XMLSchema" xmlns:xs="http://www.w3.org/2001/XMLSchema" xmlns:p="http://schemas.microsoft.com/office/2006/metadata/properties" xmlns:ns3="d207b10c-cdb3-4f81-8eb1-d20e9f43e152" xmlns:ns4="1cd16857-527a-4fa3-8092-3d178fef4ee4" targetNamespace="http://schemas.microsoft.com/office/2006/metadata/properties" ma:root="true" ma:fieldsID="2e0a03c6f58304b9cba138bdd118f2f0" ns3:_="" ns4:_="">
    <xsd:import namespace="d207b10c-cdb3-4f81-8eb1-d20e9f43e152"/>
    <xsd:import namespace="1cd16857-527a-4fa3-8092-3d178fef4ee4"/>
    <xsd:element name="properties">
      <xsd:complexType>
        <xsd:sequence>
          <xsd:element name="documentManagement">
            <xsd:complexType>
              <xsd:all>
                <xsd:element ref="ns3:NotebookType" minOccurs="0"/>
                <xsd:element ref="ns3:FolderType" minOccurs="0"/>
                <xsd:element ref="ns3:Owner" minOccurs="0"/>
                <xsd:element ref="ns3:DefaultSectionNames" minOccurs="0"/>
                <xsd:element ref="ns3:Templates" minOccurs="0"/>
                <xsd:element ref="ns3:CultureName" minOccurs="0"/>
                <xsd:element ref="ns3:AppVersion"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4:SharedWithUsers" minOccurs="0"/>
                <xsd:element ref="ns4:SharedWithDetails" minOccurs="0"/>
                <xsd:element ref="ns4:SharingHintHash"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07b10c-cdb3-4f81-8eb1-d20e9f43e152"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Owner" ma:index="1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1" nillable="true" ma:displayName="Default Section Names" ma:internalName="DefaultSectionNames">
      <xsd:simpleType>
        <xsd:restriction base="dms:Note">
          <xsd:maxLength value="255"/>
        </xsd:restriction>
      </xsd:simpleType>
    </xsd:element>
    <xsd:element name="Templates" ma:index="12" nillable="true" ma:displayName="Templates" ma:internalName="Templates">
      <xsd:simpleType>
        <xsd:restriction base="dms:Note">
          <xsd:maxLength value="255"/>
        </xsd:restriction>
      </xsd:simpleType>
    </xsd:element>
    <xsd:element name="CultureName" ma:index="13" nillable="true" ma:displayName="Culture Name" ma:internalName="CultureName">
      <xsd:simpleType>
        <xsd:restriction base="dms:Text"/>
      </xsd:simpleType>
    </xsd:element>
    <xsd:element name="AppVersion" ma:index="14" nillable="true" ma:displayName="App Version" ma:internalName="AppVersion">
      <xsd:simpleType>
        <xsd:restriction base="dms:Text"/>
      </xsd:simpleType>
    </xsd:element>
    <xsd:element name="Teachers" ma:index="15"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6"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7"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18" nillable="true" ma:displayName="Invited Teachers" ma:internalName="Invited_Teachers">
      <xsd:simpleType>
        <xsd:restriction base="dms:Note">
          <xsd:maxLength value="255"/>
        </xsd:restriction>
      </xsd:simpleType>
    </xsd:element>
    <xsd:element name="Invited_Students" ma:index="19" nillable="true" ma:displayName="Invited Students" ma:internalName="Invited_Students">
      <xsd:simpleType>
        <xsd:restriction base="dms:Note">
          <xsd:maxLength value="255"/>
        </xsd:restriction>
      </xsd:simpleType>
    </xsd:element>
    <xsd:element name="Self_Registration_Enabled" ma:index="20" nillable="true" ma:displayName="Self Registration Enabled" ma:internalName="Self_Registration_Enabled">
      <xsd:simpleType>
        <xsd:restriction base="dms:Boolean"/>
      </xsd:simpleType>
    </xsd:element>
    <xsd:element name="Has_Teacher_Only_SectionGroup" ma:index="21" nillable="true" ma:displayName="Has Teacher Only SectionGroup" ma:internalName="Has_Teacher_Only_SectionGroup">
      <xsd:simpleType>
        <xsd:restriction base="dms:Boolean"/>
      </xsd:simpleType>
    </xsd:element>
    <xsd:element name="Is_Collaboration_Space_Locked" ma:index="22" nillable="true" ma:displayName="Is Collaboration Space Locked" ma:internalName="Is_Collaboration_Space_Locked">
      <xsd:simpleType>
        <xsd:restriction base="dms:Boolean"/>
      </xsd:simpleType>
    </xsd:element>
    <xsd:element name="MediaServiceMetadata" ma:index="26" nillable="true" ma:displayName="MediaServiceMetadata" ma:hidden="true" ma:internalName="MediaServiceMetadata" ma:readOnly="true">
      <xsd:simpleType>
        <xsd:restriction base="dms:Note"/>
      </xsd:simpleType>
    </xsd:element>
    <xsd:element name="MediaServiceFastMetadata" ma:index="27" nillable="true" ma:displayName="MediaServiceFastMetadata" ma:hidden="true" ma:internalName="MediaServiceFastMetadata" ma:readOnly="true">
      <xsd:simpleType>
        <xsd:restriction base="dms:Note"/>
      </xsd:simpleType>
    </xsd:element>
    <xsd:element name="MediaServiceDateTaken" ma:index="28" nillable="true" ma:displayName="MediaServiceDateTaken" ma:hidden="true" ma:internalName="MediaServiceDateTaken" ma:readOnly="true">
      <xsd:simpleType>
        <xsd:restriction base="dms:Text"/>
      </xsd:simpleType>
    </xsd:element>
    <xsd:element name="MediaServiceAutoTags" ma:index="29" nillable="true" ma:displayName="Tags" ma:internalName="MediaServiceAutoTags" ma:readOnly="true">
      <xsd:simpleType>
        <xsd:restriction base="dms:Text"/>
      </xsd:simpleType>
    </xsd:element>
    <xsd:element name="MediaServiceLocation" ma:index="30" nillable="true" ma:displayName="Location" ma:internalName="MediaServiceLocation" ma:readOnly="true">
      <xsd:simpleType>
        <xsd:restriction base="dms:Text"/>
      </xsd:simpleType>
    </xsd:element>
    <xsd:element name="MediaServiceOCR" ma:index="31" nillable="true" ma:displayName="Extracted Text" ma:internalName="MediaServiceOCR" ma:readOnly="true">
      <xsd:simpleType>
        <xsd:restriction base="dms:Note">
          <xsd:maxLength value="255"/>
        </xsd:restriction>
      </xsd:simpleType>
    </xsd:element>
    <xsd:element name="MediaServiceGenerationTime" ma:index="32" nillable="true" ma:displayName="MediaServiceGenerationTime" ma:hidden="true" ma:internalName="MediaServiceGenerationTime"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MediaServiceAutoKeyPoints" ma:index="34" nillable="true" ma:displayName="MediaServiceAutoKeyPoints" ma:hidden="true" ma:internalName="MediaServiceAutoKeyPoints" ma:readOnly="true">
      <xsd:simpleType>
        <xsd:restriction base="dms:Note"/>
      </xsd:simpleType>
    </xsd:element>
    <xsd:element name="MediaServiceKeyPoints" ma:index="35" nillable="true" ma:displayName="KeyPoints" ma:internalName="MediaServiceKeyPoints" ma:readOnly="true">
      <xsd:simpleType>
        <xsd:restriction base="dms:Note">
          <xsd:maxLength value="255"/>
        </xsd:restriction>
      </xsd:simpleType>
    </xsd:element>
    <xsd:element name="MediaLengthInSeconds" ma:index="36" nillable="true" ma:displayName="Length (seconds)" ma:internalName="MediaLengthInSeconds" ma:readOnly="true">
      <xsd:simpleType>
        <xsd:restriction base="dms:Unknown"/>
      </xsd:simpleType>
    </xsd:element>
    <xsd:element name="_activity" ma:index="37" nillable="true" ma:displayName="_activity" ma:hidden="true" ma:internalName="_activity">
      <xsd:simpleType>
        <xsd:restriction base="dms:Note"/>
      </xsd:simpleType>
    </xsd:element>
    <xsd:element name="MediaServiceObjectDetectorVersions" ma:index="38" nillable="true" ma:displayName="MediaServiceObjectDetectorVersions" ma:description="" ma:hidden="true" ma:indexed="true" ma:internalName="MediaServiceObjectDetectorVersions" ma:readOnly="true">
      <xsd:simpleType>
        <xsd:restriction base="dms:Text"/>
      </xsd:simpleType>
    </xsd:element>
    <xsd:element name="MediaServiceSystemTags" ma:index="39"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cd16857-527a-4fa3-8092-3d178fef4ee4" elementFormDefault="qualified">
    <xsd:import namespace="http://schemas.microsoft.com/office/2006/documentManagement/types"/>
    <xsd:import namespace="http://schemas.microsoft.com/office/infopath/2007/PartnerControls"/>
    <xsd:element name="SharedWithUsers" ma:index="2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description="" ma:internalName="SharedWithDetails" ma:readOnly="true">
      <xsd:simpleType>
        <xsd:restriction base="dms:Note">
          <xsd:maxLength value="255"/>
        </xsd:restriction>
      </xsd:simpleType>
    </xsd:element>
    <xsd:element name="SharingHintHash" ma:index="25"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97BB0E-DFBD-4444-A797-AD443F20D6F9}">
  <ds:schemaRefs>
    <ds:schemaRef ds:uri="http://schemas.microsoft.com/office/2006/metadata/properties"/>
    <ds:schemaRef ds:uri="http://purl.org/dc/terms/"/>
    <ds:schemaRef ds:uri="1cd16857-527a-4fa3-8092-3d178fef4ee4"/>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d207b10c-cdb3-4f81-8eb1-d20e9f43e152"/>
    <ds:schemaRef ds:uri="http://www.w3.org/XML/1998/namespace"/>
    <ds:schemaRef ds:uri="http://purl.org/dc/dcmitype/"/>
  </ds:schemaRefs>
</ds:datastoreItem>
</file>

<file path=customXml/itemProps2.xml><?xml version="1.0" encoding="utf-8"?>
<ds:datastoreItem xmlns:ds="http://schemas.openxmlformats.org/officeDocument/2006/customXml" ds:itemID="{AE9EA086-9399-4E80-BBC5-E7C790115EDA}">
  <ds:schemaRefs>
    <ds:schemaRef ds:uri="http://schemas.microsoft.com/sharepoint/v3/contenttype/forms"/>
  </ds:schemaRefs>
</ds:datastoreItem>
</file>

<file path=customXml/itemProps3.xml><?xml version="1.0" encoding="utf-8"?>
<ds:datastoreItem xmlns:ds="http://schemas.openxmlformats.org/officeDocument/2006/customXml" ds:itemID="{0B5FF304-FF6D-4AD2-9E87-AFDF0A75DF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07b10c-cdb3-4f81-8eb1-d20e9f43e152"/>
    <ds:schemaRef ds:uri="1cd16857-527a-4fa3-8092-3d178fef4e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235</TotalTime>
  <Words>2393</Words>
  <Application>Microsoft Office PowerPoint</Application>
  <PresentationFormat>Widescreen</PresentationFormat>
  <Paragraphs>201</Paragraphs>
  <Slides>30</Slides>
  <Notes>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30</vt:i4>
      </vt:variant>
    </vt:vector>
  </HeadingPairs>
  <TitlesOfParts>
    <vt:vector size="40" baseType="lpstr">
      <vt:lpstr>Arial</vt:lpstr>
      <vt:lpstr>Calibri</vt:lpstr>
      <vt:lpstr>Calibri Light</vt:lpstr>
      <vt:lpstr>Comic Sans MS</vt:lpstr>
      <vt:lpstr>Trebuchet MS</vt:lpstr>
      <vt:lpstr>Wingdings 3</vt:lpstr>
      <vt:lpstr>1_Custom Design</vt:lpstr>
      <vt:lpstr>2_Custom Design</vt:lpstr>
      <vt:lpstr>Custom Design</vt:lpstr>
      <vt:lpstr>Facet</vt:lpstr>
      <vt:lpstr>PARENTS’ GUIDE TO SAFEGUARDING</vt:lpstr>
      <vt:lpstr>OUR AIMS IN THESE PRESENTATIONS:</vt:lpstr>
      <vt:lpstr>WHAT IS SAFEGUARDING?</vt:lpstr>
      <vt:lpstr>Safeguarding at AJS</vt:lpstr>
      <vt:lpstr>SAFEGUARDING </vt:lpstr>
      <vt:lpstr>PowerPoint Presentation</vt:lpstr>
      <vt:lpstr>WHAT ARE THE DIFFERENT FORMS OF ABUSE? </vt:lpstr>
      <vt:lpstr>PowerPoint Presentation</vt:lpstr>
      <vt:lpstr>ONLINE ABUSE</vt:lpstr>
      <vt:lpstr>ONLINE ABUSE:  WHAT PARENTS NEED TO KNOW</vt:lpstr>
      <vt:lpstr>PowerPoint Presentation</vt:lpstr>
      <vt:lpstr>PowerPoint Presentation</vt:lpstr>
      <vt:lpstr>RECOGNISING DOMESTIC ABUSE</vt:lpstr>
      <vt:lpstr>Controlling &amp; Coercive behaviour</vt:lpstr>
      <vt:lpstr>AM I A VICTIM OF DOMESTIC VIOLENCE?</vt:lpstr>
      <vt:lpstr>THE IMPACT OF DOMESTIC ABUSE ON CHILDREN</vt:lpstr>
      <vt:lpstr>PowerPoint Presentation</vt:lpstr>
      <vt:lpstr>WHAT IS CHILD SEXUAL EXPLOITATION (CSE)?</vt:lpstr>
      <vt:lpstr>CSE: WHAT PARENTS SHOULD LOOK OUT FOR</vt:lpstr>
      <vt:lpstr>CSE</vt:lpstr>
      <vt:lpstr>PowerPoint Presentation</vt:lpstr>
      <vt:lpstr>County Lines </vt:lpstr>
      <vt:lpstr>County Lines: Spotting the Signs </vt:lpstr>
      <vt:lpstr>PowerPoint Presentation</vt:lpstr>
      <vt:lpstr>THE PREVENT STRATEGY</vt:lpstr>
      <vt:lpstr>PREVENTING RADICALISATION: THE SIGNS TO LOOK OUT FOR</vt:lpstr>
      <vt:lpstr>PREVENT: WHAT TO DO IF YOU THINK YOUR CHILD IS BEING RADICALISED.</vt:lpstr>
      <vt:lpstr>THE IMPACT OF THE PANDEMIC</vt:lpstr>
      <vt:lpstr>PowerPoint Presentation</vt:lpstr>
      <vt:lpstr>Safeguarding Updates 2025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PARENTS’ BASIC SAFEGUARDING 2023</dc:title>
  <dc:creator>Mrs Stainton</dc:creator>
  <cp:lastModifiedBy>Mrs Stainton</cp:lastModifiedBy>
  <cp:revision>18</cp:revision>
  <dcterms:created xsi:type="dcterms:W3CDTF">2023-12-08T15:45:04Z</dcterms:created>
  <dcterms:modified xsi:type="dcterms:W3CDTF">2026-01-27T12:59:53Z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0x01010022766B22ECEA034090B136DCE566A1B9</vt:lpwstr>
  </property>
</Properties>
</file>