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7" r:id="rId15"/>
    <p:sldId id="266" r:id="rId16"/>
    <p:sldId id="268"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Stainton" userId="c8c5ab9e-3a15-4d6f-b1c1-474794319b32" providerId="ADAL" clId="{9A1052B3-59CD-4213-BFEE-744A6747D709}"/>
    <pc:docChg chg="custSel modSld">
      <pc:chgData name="Mrs Stainton" userId="c8c5ab9e-3a15-4d6f-b1c1-474794319b32" providerId="ADAL" clId="{9A1052B3-59CD-4213-BFEE-744A6747D709}" dt="2026-01-27T13:00:22.192" v="7" actId="27636"/>
      <pc:docMkLst>
        <pc:docMk/>
      </pc:docMkLst>
      <pc:sldChg chg="modSp">
        <pc:chgData name="Mrs Stainton" userId="c8c5ab9e-3a15-4d6f-b1c1-474794319b32" providerId="ADAL" clId="{9A1052B3-59CD-4213-BFEE-744A6747D709}" dt="2026-01-27T13:00:22.192" v="7" actId="27636"/>
        <pc:sldMkLst>
          <pc:docMk/>
          <pc:sldMk cId="3008231205" sldId="256"/>
        </pc:sldMkLst>
        <pc:spChg chg="mod">
          <ac:chgData name="Mrs Stainton" userId="c8c5ab9e-3a15-4d6f-b1c1-474794319b32" providerId="ADAL" clId="{9A1052B3-59CD-4213-BFEE-744A6747D709}" dt="2026-01-27T13:00:22.192" v="7" actId="27636"/>
          <ac:spMkLst>
            <pc:docMk/>
            <pc:sldMk cId="3008231205" sldId="256"/>
            <ac:spMk id="3" creationId="{7F3BB361-CC76-4662-B660-64D3819C44E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1/27/2026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goodto.com/family/things-to-do/mindfulness-activities-for-childre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dto.com/family/children/childrens-mental-health" TargetMode="External"/><Relationship Id="rId2" Type="http://schemas.openxmlformats.org/officeDocument/2006/relationships/hyperlink" Target="https://www.goodto.com/family/talking-mental-health-children-50610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goodto.com/family/toys/toys-to-support-your-child-mental-health-and-wellbei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anisalewis.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sciencedirect.com/science/article/pii/S2210656122000605#s003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36BD5-09AA-472F-A177-39C941E1FFE8}"/>
              </a:ext>
            </a:extLst>
          </p:cNvPr>
          <p:cNvSpPr>
            <a:spLocks noGrp="1"/>
          </p:cNvSpPr>
          <p:nvPr>
            <p:ph type="ctrTitle"/>
          </p:nvPr>
        </p:nvSpPr>
        <p:spPr>
          <a:xfrm>
            <a:off x="1049866" y="829733"/>
            <a:ext cx="10547879" cy="2262781"/>
          </a:xfrm>
        </p:spPr>
        <p:txBody>
          <a:bodyPr>
            <a:normAutofit/>
          </a:bodyPr>
          <a:lstStyle/>
          <a:p>
            <a:r>
              <a:rPr lang="en-GB" b="1" dirty="0"/>
              <a:t>8 expert tips for teaching children emotional intelligence</a:t>
            </a:r>
            <a:endParaRPr lang="en-GB" dirty="0"/>
          </a:p>
        </p:txBody>
      </p:sp>
      <p:sp>
        <p:nvSpPr>
          <p:cNvPr id="3" name="Subtitle 2">
            <a:extLst>
              <a:ext uri="{FF2B5EF4-FFF2-40B4-BE49-F238E27FC236}">
                <a16:creationId xmlns:a16="http://schemas.microsoft.com/office/drawing/2014/main" id="{7F3BB361-CC76-4662-B660-64D3819C44EF}"/>
              </a:ext>
            </a:extLst>
          </p:cNvPr>
          <p:cNvSpPr>
            <a:spLocks noGrp="1"/>
          </p:cNvSpPr>
          <p:nvPr>
            <p:ph type="subTitle" idx="1"/>
          </p:nvPr>
        </p:nvSpPr>
        <p:spPr/>
        <p:txBody>
          <a:bodyPr>
            <a:normAutofit fontScale="85000" lnSpcReduction="20000"/>
          </a:bodyPr>
          <a:lstStyle/>
          <a:p>
            <a:r>
              <a:rPr lang="en-GB" b="1" dirty="0"/>
              <a:t>(and #4 sounds like so much fun) </a:t>
            </a:r>
          </a:p>
          <a:p>
            <a:endParaRPr lang="en-GB" b="1"/>
          </a:p>
          <a:p>
            <a:r>
              <a:rPr lang="en-GB" b="1"/>
              <a:t>2026</a:t>
            </a:r>
            <a:br>
              <a:rPr lang="en-GB" dirty="0"/>
            </a:br>
            <a:endParaRPr lang="en-GB" dirty="0"/>
          </a:p>
        </p:txBody>
      </p:sp>
      <p:pic>
        <p:nvPicPr>
          <p:cNvPr id="4" name="Picture 3">
            <a:extLst>
              <a:ext uri="{FF2B5EF4-FFF2-40B4-BE49-F238E27FC236}">
                <a16:creationId xmlns:a16="http://schemas.microsoft.com/office/drawing/2014/main" id="{D539EF54-31F5-4D39-BCDA-0D5130BF90D3}"/>
              </a:ext>
            </a:extLst>
          </p:cNvPr>
          <p:cNvPicPr>
            <a:picLocks noChangeAspect="1"/>
          </p:cNvPicPr>
          <p:nvPr/>
        </p:nvPicPr>
        <p:blipFill>
          <a:blip r:embed="rId2"/>
          <a:stretch>
            <a:fillRect/>
          </a:stretch>
        </p:blipFill>
        <p:spPr>
          <a:xfrm>
            <a:off x="7129453" y="3765487"/>
            <a:ext cx="3639627" cy="2066723"/>
          </a:xfrm>
          <a:prstGeom prst="rect">
            <a:avLst/>
          </a:prstGeom>
        </p:spPr>
      </p:pic>
    </p:spTree>
    <p:extLst>
      <p:ext uri="{BB962C8B-B14F-4D97-AF65-F5344CB8AC3E}">
        <p14:creationId xmlns:p14="http://schemas.microsoft.com/office/powerpoint/2010/main" val="3008231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4141D-A27A-4961-AB01-DA42FB153F37}"/>
              </a:ext>
            </a:extLst>
          </p:cNvPr>
          <p:cNvSpPr>
            <a:spLocks noGrp="1"/>
          </p:cNvSpPr>
          <p:nvPr>
            <p:ph type="title"/>
          </p:nvPr>
        </p:nvSpPr>
        <p:spPr/>
        <p:txBody>
          <a:bodyPr/>
          <a:lstStyle/>
          <a:p>
            <a:r>
              <a:rPr lang="en-GB" b="1" dirty="0"/>
              <a:t>6. Teach empathy</a:t>
            </a:r>
            <a:br>
              <a:rPr lang="en-GB" b="1" dirty="0"/>
            </a:br>
            <a:endParaRPr lang="en-GB" dirty="0"/>
          </a:p>
        </p:txBody>
      </p:sp>
      <p:sp>
        <p:nvSpPr>
          <p:cNvPr id="3" name="Content Placeholder 2">
            <a:extLst>
              <a:ext uri="{FF2B5EF4-FFF2-40B4-BE49-F238E27FC236}">
                <a16:creationId xmlns:a16="http://schemas.microsoft.com/office/drawing/2014/main" id="{3A9255A4-0BD9-4703-996E-636589CC8679}"/>
              </a:ext>
            </a:extLst>
          </p:cNvPr>
          <p:cNvSpPr>
            <a:spLocks noGrp="1"/>
          </p:cNvSpPr>
          <p:nvPr>
            <p:ph idx="1"/>
          </p:nvPr>
        </p:nvSpPr>
        <p:spPr>
          <a:xfrm>
            <a:off x="1871133" y="2133600"/>
            <a:ext cx="9633479" cy="3777622"/>
          </a:xfrm>
        </p:spPr>
        <p:txBody>
          <a:bodyPr/>
          <a:lstStyle/>
          <a:p>
            <a:pPr fontAlgn="base"/>
            <a:r>
              <a:rPr lang="en-GB" dirty="0"/>
              <a:t>Teaching children to not take things at face value and instead wonder how the feelings of another person might be making them behave is key to fostering emotional intelligence.</a:t>
            </a:r>
          </a:p>
          <a:p>
            <a:pPr fontAlgn="base"/>
            <a:r>
              <a:rPr lang="en-GB" dirty="0"/>
              <a:t>Priscilla explains, "When children can understand that people’s behaviour is often influenced by and driven by their feelings, they can start to relate to people in an emotionally intelligent way."</a:t>
            </a:r>
          </a:p>
          <a:p>
            <a:pPr fontAlgn="base"/>
            <a:r>
              <a:rPr lang="en-GB" dirty="0"/>
              <a:t>Encourage your kids to think about how another person might have different feelings towards a situation than they do themselves. You could discuss what a film character might be feeling in a certain scene to help teach this skill.</a:t>
            </a:r>
          </a:p>
          <a:p>
            <a:endParaRPr lang="en-GB" dirty="0"/>
          </a:p>
        </p:txBody>
      </p:sp>
    </p:spTree>
    <p:extLst>
      <p:ext uri="{BB962C8B-B14F-4D97-AF65-F5344CB8AC3E}">
        <p14:creationId xmlns:p14="http://schemas.microsoft.com/office/powerpoint/2010/main" val="3868582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99533-D721-4528-8AB8-252AFF42C4DF}"/>
              </a:ext>
            </a:extLst>
          </p:cNvPr>
          <p:cNvSpPr>
            <a:spLocks noGrp="1"/>
          </p:cNvSpPr>
          <p:nvPr>
            <p:ph type="title"/>
          </p:nvPr>
        </p:nvSpPr>
        <p:spPr/>
        <p:txBody>
          <a:bodyPr/>
          <a:lstStyle/>
          <a:p>
            <a:r>
              <a:rPr lang="en-GB" b="1" dirty="0"/>
              <a:t>7. Practice mindfulness</a:t>
            </a:r>
            <a:br>
              <a:rPr lang="en-GB" b="1" dirty="0"/>
            </a:br>
            <a:endParaRPr lang="en-GB" dirty="0"/>
          </a:p>
        </p:txBody>
      </p:sp>
      <p:sp>
        <p:nvSpPr>
          <p:cNvPr id="3" name="Content Placeholder 2">
            <a:extLst>
              <a:ext uri="{FF2B5EF4-FFF2-40B4-BE49-F238E27FC236}">
                <a16:creationId xmlns:a16="http://schemas.microsoft.com/office/drawing/2014/main" id="{765C4FA0-F431-4235-B5EC-36582957EAD4}"/>
              </a:ext>
            </a:extLst>
          </p:cNvPr>
          <p:cNvSpPr>
            <a:spLocks noGrp="1"/>
          </p:cNvSpPr>
          <p:nvPr>
            <p:ph idx="1"/>
          </p:nvPr>
        </p:nvSpPr>
        <p:spPr>
          <a:xfrm>
            <a:off x="2209800" y="2133600"/>
            <a:ext cx="9294812" cy="3777622"/>
          </a:xfrm>
        </p:spPr>
        <p:txBody>
          <a:bodyPr/>
          <a:lstStyle/>
          <a:p>
            <a:pPr fontAlgn="base"/>
            <a:r>
              <a:rPr lang="en-GB" dirty="0"/>
              <a:t>"Simple practices, such as deep breathing or guided imagery can provide tools for emotional regulation," explains parenting coach Anisa.</a:t>
            </a:r>
          </a:p>
          <a:p>
            <a:pPr fontAlgn="base"/>
            <a:r>
              <a:rPr lang="en-GB" dirty="0"/>
              <a:t>Engaging a child’s senses in the moment is a quick way to bring mindfulness into their experiences and these techniques contribute to a child's overall emotional resilience. Check out these </a:t>
            </a:r>
            <a:r>
              <a:rPr lang="en-GB" dirty="0">
                <a:hlinkClick r:id="rId2"/>
              </a:rPr>
              <a:t>mindfulness activities for kids</a:t>
            </a:r>
            <a:r>
              <a:rPr lang="en-GB" dirty="0"/>
              <a:t> for inspiration.</a:t>
            </a:r>
          </a:p>
          <a:p>
            <a:endParaRPr lang="en-GB" dirty="0"/>
          </a:p>
        </p:txBody>
      </p:sp>
    </p:spTree>
    <p:extLst>
      <p:ext uri="{BB962C8B-B14F-4D97-AF65-F5344CB8AC3E}">
        <p14:creationId xmlns:p14="http://schemas.microsoft.com/office/powerpoint/2010/main" val="1778912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70AC6-094B-4733-A0B9-FD51E648F1E7}"/>
              </a:ext>
            </a:extLst>
          </p:cNvPr>
          <p:cNvSpPr>
            <a:spLocks noGrp="1"/>
          </p:cNvSpPr>
          <p:nvPr>
            <p:ph type="title"/>
          </p:nvPr>
        </p:nvSpPr>
        <p:spPr/>
        <p:txBody>
          <a:bodyPr/>
          <a:lstStyle/>
          <a:p>
            <a:r>
              <a:rPr lang="en-GB" b="1" dirty="0"/>
              <a:t>8. Show your own emotions</a:t>
            </a:r>
            <a:br>
              <a:rPr lang="en-GB" b="1" dirty="0"/>
            </a:br>
            <a:endParaRPr lang="en-GB" dirty="0"/>
          </a:p>
        </p:txBody>
      </p:sp>
      <p:sp>
        <p:nvSpPr>
          <p:cNvPr id="3" name="Content Placeholder 2">
            <a:extLst>
              <a:ext uri="{FF2B5EF4-FFF2-40B4-BE49-F238E27FC236}">
                <a16:creationId xmlns:a16="http://schemas.microsoft.com/office/drawing/2014/main" id="{F4E2542F-A50A-4BF7-9EAF-CCD2466F9450}"/>
              </a:ext>
            </a:extLst>
          </p:cNvPr>
          <p:cNvSpPr>
            <a:spLocks noGrp="1"/>
          </p:cNvSpPr>
          <p:nvPr>
            <p:ph idx="1"/>
          </p:nvPr>
        </p:nvSpPr>
        <p:spPr>
          <a:xfrm>
            <a:off x="1938867" y="2133600"/>
            <a:ext cx="9565745" cy="3777622"/>
          </a:xfrm>
        </p:spPr>
        <p:txBody>
          <a:bodyPr/>
          <a:lstStyle/>
          <a:p>
            <a:pPr fontAlgn="base"/>
            <a:r>
              <a:rPr lang="en-GB" dirty="0"/>
              <a:t>Children need to see emotions being shown and talked about, Priscilla tells us, so it's important that you can show yours to them and explain your feelings. </a:t>
            </a:r>
          </a:p>
          <a:p>
            <a:pPr fontAlgn="base"/>
            <a:endParaRPr lang="en-GB" dirty="0"/>
          </a:p>
          <a:p>
            <a:pPr fontAlgn="base"/>
            <a:r>
              <a:rPr lang="en-GB" dirty="0"/>
              <a:t>"Let them know why you suddenly feel angry when the house is in a muddle of toys, or explain why your work meeting was uncomfortable for you," Priscilla says. "They need to see the most important people in their lives have big feelings and can talk about them."</a:t>
            </a:r>
          </a:p>
          <a:p>
            <a:endParaRPr lang="en-GB" dirty="0"/>
          </a:p>
        </p:txBody>
      </p:sp>
    </p:spTree>
    <p:extLst>
      <p:ext uri="{BB962C8B-B14F-4D97-AF65-F5344CB8AC3E}">
        <p14:creationId xmlns:p14="http://schemas.microsoft.com/office/powerpoint/2010/main" val="2504114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Linking Emotional Intelligence to Safeguarding (KCSIE 2025)</a:t>
            </a:r>
          </a:p>
        </p:txBody>
      </p:sp>
      <p:sp>
        <p:nvSpPr>
          <p:cNvPr id="3" name="Content Placeholder 2"/>
          <p:cNvSpPr>
            <a:spLocks noGrp="1"/>
          </p:cNvSpPr>
          <p:nvPr>
            <p:ph idx="1"/>
          </p:nvPr>
        </p:nvSpPr>
        <p:spPr/>
        <p:txBody>
          <a:bodyPr/>
          <a:lstStyle/>
          <a:p>
            <a:r>
              <a:t>• Emotional literacy supports early identification of safeguarding concerns.</a:t>
            </a:r>
          </a:p>
          <a:p>
            <a:r>
              <a:t>• Staff must know how emotional distress can indicate wider risks (KCSIE 2025).</a:t>
            </a:r>
          </a:p>
          <a:p>
            <a:r>
              <a:t>• EI work aligns with Ofsted 2025 focus on pupil wellbeing and feeling safe.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Digital Wellbeing &amp; Online Safety (2025 Updates)</a:t>
            </a:r>
          </a:p>
        </p:txBody>
      </p:sp>
      <p:sp>
        <p:nvSpPr>
          <p:cNvPr id="3" name="Content Placeholder 2"/>
          <p:cNvSpPr>
            <a:spLocks noGrp="1"/>
          </p:cNvSpPr>
          <p:nvPr>
            <p:ph idx="1"/>
          </p:nvPr>
        </p:nvSpPr>
        <p:spPr/>
        <p:txBody>
          <a:bodyPr/>
          <a:lstStyle/>
          <a:p>
            <a:r>
              <a:t>• Teach children to recognise misinformation/disinformation online.</a:t>
            </a:r>
          </a:p>
          <a:p>
            <a:r>
              <a:t>• Support healthy emotional responses to online content.</a:t>
            </a:r>
          </a:p>
          <a:p>
            <a:r>
              <a:t>• Link EI discussions with filtering &amp; monitoring expectations.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C526A-C751-47DF-8EE2-DD023E1D9F9A}"/>
              </a:ext>
            </a:extLst>
          </p:cNvPr>
          <p:cNvSpPr>
            <a:spLocks noGrp="1"/>
          </p:cNvSpPr>
          <p:nvPr>
            <p:ph type="title"/>
          </p:nvPr>
        </p:nvSpPr>
        <p:spPr>
          <a:xfrm>
            <a:off x="1574801" y="624110"/>
            <a:ext cx="9929812" cy="1280890"/>
          </a:xfrm>
        </p:spPr>
        <p:txBody>
          <a:bodyPr>
            <a:normAutofit fontScale="90000"/>
          </a:bodyPr>
          <a:lstStyle/>
          <a:p>
            <a:r>
              <a:rPr lang="en-GB" sz="3100" dirty="0"/>
              <a:t>Emotional intelligence is the ability to understand and regulate our feelings - and it's a skill a child can start to learn at any age.</a:t>
            </a:r>
            <a:br>
              <a:rPr lang="en-GB" dirty="0"/>
            </a:br>
            <a:endParaRPr lang="en-GB" dirty="0"/>
          </a:p>
        </p:txBody>
      </p:sp>
      <p:sp>
        <p:nvSpPr>
          <p:cNvPr id="3" name="Content Placeholder 2">
            <a:extLst>
              <a:ext uri="{FF2B5EF4-FFF2-40B4-BE49-F238E27FC236}">
                <a16:creationId xmlns:a16="http://schemas.microsoft.com/office/drawing/2014/main" id="{2C7F47A8-6069-42FF-A66A-F0D24716AB1D}"/>
              </a:ext>
            </a:extLst>
          </p:cNvPr>
          <p:cNvSpPr>
            <a:spLocks noGrp="1"/>
          </p:cNvSpPr>
          <p:nvPr>
            <p:ph idx="1"/>
          </p:nvPr>
        </p:nvSpPr>
        <p:spPr/>
        <p:txBody>
          <a:bodyPr/>
          <a:lstStyle/>
          <a:p>
            <a:pPr fontAlgn="base"/>
            <a:r>
              <a:rPr lang="en-GB" cap="all" dirty="0"/>
              <a:t>PUBLISHED 8 FEBRUARY 2024</a:t>
            </a:r>
            <a:endParaRPr lang="en-GB" dirty="0"/>
          </a:p>
          <a:p>
            <a:pPr fontAlgn="base"/>
            <a:r>
              <a:rPr lang="en-GB" b="1" dirty="0"/>
              <a:t>Emotionally intelligent people tend to have self-awareness, empathy and excellent communication skills. If you want to help your child develop these traits, you'll need to know how to teach them emotional intelligence.</a:t>
            </a:r>
            <a:endParaRPr lang="en-GB" dirty="0"/>
          </a:p>
          <a:p>
            <a:r>
              <a:rPr lang="en-GB" u="sng" dirty="0">
                <a:hlinkClick r:id="rId2"/>
              </a:rPr>
              <a:t>Starting a conversation about mental health</a:t>
            </a:r>
            <a:r>
              <a:rPr lang="en-GB" dirty="0"/>
              <a:t> with children isn't always easy - some children are too young to understand it, while older children might feel reluctant to open up. Nevertheless, </a:t>
            </a:r>
            <a:r>
              <a:rPr lang="en-GB" u="sng" dirty="0">
                <a:hlinkClick r:id="rId3"/>
              </a:rPr>
              <a:t>children's mental health</a:t>
            </a:r>
            <a:r>
              <a:rPr lang="en-GB" dirty="0"/>
              <a:t> weighs on many parents' minds - especially in today's society, where social media and screen time have become an increasing concern, and many families are still feeling the lingering effects of the pandemic.</a:t>
            </a:r>
          </a:p>
          <a:p>
            <a:endParaRPr lang="en-GB" dirty="0"/>
          </a:p>
        </p:txBody>
      </p:sp>
    </p:spTree>
    <p:extLst>
      <p:ext uri="{BB962C8B-B14F-4D97-AF65-F5344CB8AC3E}">
        <p14:creationId xmlns:p14="http://schemas.microsoft.com/office/powerpoint/2010/main" val="3172029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4A562-11B7-4D4C-BBF3-BC96C51EB161}"/>
              </a:ext>
            </a:extLst>
          </p:cNvPr>
          <p:cNvSpPr>
            <a:spLocks noGrp="1"/>
          </p:cNvSpPr>
          <p:nvPr>
            <p:ph type="title"/>
          </p:nvPr>
        </p:nvSpPr>
        <p:spPr/>
        <p:txBody>
          <a:bodyPr/>
          <a:lstStyle/>
          <a:p>
            <a:r>
              <a:rPr lang="en-GB" dirty="0"/>
              <a:t>Along with using </a:t>
            </a:r>
            <a:r>
              <a:rPr lang="en-GB" u="sng" dirty="0">
                <a:hlinkClick r:id="rId2"/>
              </a:rPr>
              <a:t>toys to support your child's mental health</a:t>
            </a:r>
            <a:r>
              <a:rPr lang="en-GB" dirty="0"/>
              <a:t>, </a:t>
            </a:r>
          </a:p>
        </p:txBody>
      </p:sp>
      <p:sp>
        <p:nvSpPr>
          <p:cNvPr id="3" name="Content Placeholder 2">
            <a:extLst>
              <a:ext uri="{FF2B5EF4-FFF2-40B4-BE49-F238E27FC236}">
                <a16:creationId xmlns:a16="http://schemas.microsoft.com/office/drawing/2014/main" id="{F14A7096-E2EF-42BD-86CD-44B05A8DD1C3}"/>
              </a:ext>
            </a:extLst>
          </p:cNvPr>
          <p:cNvSpPr>
            <a:spLocks noGrp="1"/>
          </p:cNvSpPr>
          <p:nvPr>
            <p:ph idx="1"/>
          </p:nvPr>
        </p:nvSpPr>
        <p:spPr/>
        <p:txBody>
          <a:bodyPr/>
          <a:lstStyle/>
          <a:p>
            <a:r>
              <a:rPr lang="en-GB" dirty="0"/>
              <a:t>there are other ways parents can equip children to be more resilient and learn how to better manage and express their emotions. And teaching emotional intelligence is key.</a:t>
            </a:r>
          </a:p>
          <a:p>
            <a:r>
              <a:rPr lang="en-GB" dirty="0"/>
              <a:t> </a:t>
            </a:r>
            <a:r>
              <a:rPr lang="en-GB" b="1" dirty="0"/>
              <a:t>Emotional intelligence refers to a person's ability to express and manage their emotions appropriately, but - given that emotions are a pretty abstract concept - it's not an easy skill for children to develop and they need adults to help them learn.</a:t>
            </a:r>
          </a:p>
          <a:p>
            <a:endParaRPr lang="en-GB" dirty="0"/>
          </a:p>
        </p:txBody>
      </p:sp>
    </p:spTree>
    <p:extLst>
      <p:ext uri="{BB962C8B-B14F-4D97-AF65-F5344CB8AC3E}">
        <p14:creationId xmlns:p14="http://schemas.microsoft.com/office/powerpoint/2010/main" val="4186394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BD402-B6E8-49D1-B602-A8F679774F6D}"/>
              </a:ext>
            </a:extLst>
          </p:cNvPr>
          <p:cNvSpPr>
            <a:spLocks noGrp="1"/>
          </p:cNvSpPr>
          <p:nvPr>
            <p:ph type="title"/>
          </p:nvPr>
        </p:nvSpPr>
        <p:spPr>
          <a:xfrm>
            <a:off x="2592925" y="624110"/>
            <a:ext cx="8911687" cy="747490"/>
          </a:xfrm>
        </p:spPr>
        <p:txBody>
          <a:bodyPr/>
          <a:lstStyle/>
          <a:p>
            <a:r>
              <a:rPr lang="en-GB" dirty="0"/>
              <a:t>Parenting coach </a:t>
            </a:r>
            <a:r>
              <a:rPr lang="en-GB" u="sng" dirty="0">
                <a:hlinkClick r:id="rId2"/>
              </a:rPr>
              <a:t>Anisa Lewis</a:t>
            </a:r>
            <a:r>
              <a:rPr lang="en-GB" dirty="0"/>
              <a:t> explains, </a:t>
            </a:r>
          </a:p>
        </p:txBody>
      </p:sp>
      <p:sp>
        <p:nvSpPr>
          <p:cNvPr id="3" name="Content Placeholder 2">
            <a:extLst>
              <a:ext uri="{FF2B5EF4-FFF2-40B4-BE49-F238E27FC236}">
                <a16:creationId xmlns:a16="http://schemas.microsoft.com/office/drawing/2014/main" id="{01B25F55-5A57-4623-AF5A-7C40303BF6A9}"/>
              </a:ext>
            </a:extLst>
          </p:cNvPr>
          <p:cNvSpPr>
            <a:spLocks noGrp="1"/>
          </p:cNvSpPr>
          <p:nvPr>
            <p:ph idx="1"/>
          </p:nvPr>
        </p:nvSpPr>
        <p:spPr>
          <a:xfrm>
            <a:off x="2377545" y="2269066"/>
            <a:ext cx="8915400" cy="3777622"/>
          </a:xfrm>
        </p:spPr>
        <p:txBody>
          <a:bodyPr/>
          <a:lstStyle/>
          <a:p>
            <a:r>
              <a:rPr lang="en-GB" dirty="0"/>
              <a:t>"Teaching children emotional intelligence is ultimately helping children to foster an understanding of emotions. By doing this, they can learn to navigate their feelings and those of others, leading to improved mental health and enhanced social skills. </a:t>
            </a:r>
          </a:p>
          <a:p>
            <a:r>
              <a:rPr lang="en-GB" dirty="0"/>
              <a:t>Emotional intelligence can also aid in equipping our children with the tools to handle conflicts and communicate effectively, whilst building positive relationships. </a:t>
            </a:r>
          </a:p>
          <a:p>
            <a:r>
              <a:rPr lang="en-GB" dirty="0"/>
              <a:t>Emotional intelligence is linked with </a:t>
            </a:r>
            <a:r>
              <a:rPr lang="en-GB" b="1" dirty="0"/>
              <a:t>resilience </a:t>
            </a:r>
            <a:r>
              <a:rPr lang="en-GB" dirty="0"/>
              <a:t>and this helps our children to have the capacity to navigate life's challenges."</a:t>
            </a:r>
          </a:p>
          <a:p>
            <a:endParaRPr lang="en-GB" dirty="0"/>
          </a:p>
        </p:txBody>
      </p:sp>
    </p:spTree>
    <p:extLst>
      <p:ext uri="{BB962C8B-B14F-4D97-AF65-F5344CB8AC3E}">
        <p14:creationId xmlns:p14="http://schemas.microsoft.com/office/powerpoint/2010/main" val="3164257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3AE3A-A850-4F26-A114-C89ABDD47FB1}"/>
              </a:ext>
            </a:extLst>
          </p:cNvPr>
          <p:cNvSpPr>
            <a:spLocks noGrp="1"/>
          </p:cNvSpPr>
          <p:nvPr>
            <p:ph type="title"/>
          </p:nvPr>
        </p:nvSpPr>
        <p:spPr/>
        <p:txBody>
          <a:bodyPr>
            <a:normAutofit fontScale="90000"/>
          </a:bodyPr>
          <a:lstStyle/>
          <a:p>
            <a:r>
              <a:rPr lang="en-GB" b="1" dirty="0"/>
              <a:t>How to teach children emotional intelligence</a:t>
            </a:r>
            <a:br>
              <a:rPr lang="en-GB" b="1" dirty="0"/>
            </a:br>
            <a:br>
              <a:rPr lang="en-GB" b="1" dirty="0"/>
            </a:br>
            <a:r>
              <a:rPr lang="en-GB" b="1" dirty="0"/>
              <a:t>1. Label the emotions</a:t>
            </a:r>
            <a:br>
              <a:rPr lang="en-GB" dirty="0"/>
            </a:br>
            <a:br>
              <a:rPr lang="en-GB" dirty="0"/>
            </a:br>
            <a:endParaRPr lang="en-GB" dirty="0"/>
          </a:p>
        </p:txBody>
      </p:sp>
      <p:sp>
        <p:nvSpPr>
          <p:cNvPr id="3" name="Content Placeholder 2">
            <a:extLst>
              <a:ext uri="{FF2B5EF4-FFF2-40B4-BE49-F238E27FC236}">
                <a16:creationId xmlns:a16="http://schemas.microsoft.com/office/drawing/2014/main" id="{1A1B4B79-7D68-4511-B52A-AFB0C0E3CED5}"/>
              </a:ext>
            </a:extLst>
          </p:cNvPr>
          <p:cNvSpPr>
            <a:spLocks noGrp="1"/>
          </p:cNvSpPr>
          <p:nvPr>
            <p:ph idx="1"/>
          </p:nvPr>
        </p:nvSpPr>
        <p:spPr>
          <a:xfrm>
            <a:off x="2209800" y="2768600"/>
            <a:ext cx="9294812" cy="3777622"/>
          </a:xfrm>
        </p:spPr>
        <p:txBody>
          <a:bodyPr>
            <a:normAutofit/>
          </a:bodyPr>
          <a:lstStyle/>
          <a:p>
            <a:pPr fontAlgn="base"/>
            <a:r>
              <a:rPr lang="en-GB" dirty="0"/>
              <a:t>Labelling the emotions that your child experiences can give them the vocabulary to talk about how they feel in the future, but it also shows them that you understand what they are going through.</a:t>
            </a:r>
          </a:p>
          <a:p>
            <a:pPr fontAlgn="base"/>
            <a:r>
              <a:rPr lang="en-GB" dirty="0"/>
              <a:t>Anisa explains, "Encouraging children to identify and label their emotions helps them understand the wide range of feelings they may experience. This can be done in the moment, through identification from the parents/carers. For example, saying, ‘I can see you are angry’ or ‘That must be frustrating for you.’"</a:t>
            </a:r>
          </a:p>
          <a:p>
            <a:pPr fontAlgn="base"/>
            <a:r>
              <a:rPr lang="en-GB" dirty="0"/>
              <a:t>Anisa adds that you can also add labels to emotions by reading books and stories about feelings with your child.</a:t>
            </a:r>
          </a:p>
          <a:p>
            <a:endParaRPr lang="en-GB" dirty="0"/>
          </a:p>
        </p:txBody>
      </p:sp>
    </p:spTree>
    <p:extLst>
      <p:ext uri="{BB962C8B-B14F-4D97-AF65-F5344CB8AC3E}">
        <p14:creationId xmlns:p14="http://schemas.microsoft.com/office/powerpoint/2010/main" val="3557720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98A23-0A7B-4E30-9150-8810F7FD39F9}"/>
              </a:ext>
            </a:extLst>
          </p:cNvPr>
          <p:cNvSpPr>
            <a:spLocks noGrp="1"/>
          </p:cNvSpPr>
          <p:nvPr>
            <p:ph type="title"/>
          </p:nvPr>
        </p:nvSpPr>
        <p:spPr/>
        <p:txBody>
          <a:bodyPr/>
          <a:lstStyle/>
          <a:p>
            <a:r>
              <a:rPr lang="en-GB" b="1" dirty="0"/>
              <a:t>2. Validate your child's feelings</a:t>
            </a:r>
            <a:br>
              <a:rPr lang="en-GB" b="1" dirty="0"/>
            </a:br>
            <a:endParaRPr lang="en-GB" dirty="0"/>
          </a:p>
        </p:txBody>
      </p:sp>
      <p:sp>
        <p:nvSpPr>
          <p:cNvPr id="3" name="Content Placeholder 2">
            <a:extLst>
              <a:ext uri="{FF2B5EF4-FFF2-40B4-BE49-F238E27FC236}">
                <a16:creationId xmlns:a16="http://schemas.microsoft.com/office/drawing/2014/main" id="{8C7FF71A-43F7-4012-9215-4116DFFC2321}"/>
              </a:ext>
            </a:extLst>
          </p:cNvPr>
          <p:cNvSpPr>
            <a:spLocks noGrp="1"/>
          </p:cNvSpPr>
          <p:nvPr>
            <p:ph idx="1"/>
          </p:nvPr>
        </p:nvSpPr>
        <p:spPr/>
        <p:txBody>
          <a:bodyPr/>
          <a:lstStyle/>
          <a:p>
            <a:pPr fontAlgn="base"/>
            <a:r>
              <a:rPr lang="en-GB" dirty="0"/>
              <a:t>Pricilla tells us that asking your children questions about how they feel and showing curiosity towards what they are experiencing is a key way to teach emotional intelligence.</a:t>
            </a:r>
          </a:p>
          <a:p>
            <a:pPr fontAlgn="base"/>
            <a:r>
              <a:rPr lang="en-GB" dirty="0"/>
              <a:t>She explains, "When children come to trust and rely on the fact that all their emotions are important and that their parents will always ask about and focus on them, then they will learn to believe in and trust their own feelings - and that builds emotional intelligence."</a:t>
            </a:r>
          </a:p>
          <a:p>
            <a:pPr fontAlgn="base"/>
            <a:r>
              <a:rPr lang="en-GB" dirty="0"/>
              <a:t>Priscilla suggests asking questions like 'How did you feel when that happened?' 'I’m trying to imagine if that was uncomfortable for you?' or 'On a scale of 1-10, how comfortable did you feel?' in order to validate your child's feelings.</a:t>
            </a:r>
          </a:p>
          <a:p>
            <a:endParaRPr lang="en-GB" dirty="0"/>
          </a:p>
        </p:txBody>
      </p:sp>
    </p:spTree>
    <p:extLst>
      <p:ext uri="{BB962C8B-B14F-4D97-AF65-F5344CB8AC3E}">
        <p14:creationId xmlns:p14="http://schemas.microsoft.com/office/powerpoint/2010/main" val="646318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43E5B-7B6E-4780-8233-BE4E189A93CA}"/>
              </a:ext>
            </a:extLst>
          </p:cNvPr>
          <p:cNvSpPr>
            <a:spLocks noGrp="1"/>
          </p:cNvSpPr>
          <p:nvPr>
            <p:ph type="title"/>
          </p:nvPr>
        </p:nvSpPr>
        <p:spPr/>
        <p:txBody>
          <a:bodyPr/>
          <a:lstStyle/>
          <a:p>
            <a:r>
              <a:rPr lang="en-GB" b="1" dirty="0"/>
              <a:t>3. Model active listening</a:t>
            </a:r>
            <a:br>
              <a:rPr lang="en-GB" b="1" dirty="0"/>
            </a:br>
            <a:endParaRPr lang="en-GB" dirty="0"/>
          </a:p>
        </p:txBody>
      </p:sp>
      <p:sp>
        <p:nvSpPr>
          <p:cNvPr id="3" name="Content Placeholder 2">
            <a:extLst>
              <a:ext uri="{FF2B5EF4-FFF2-40B4-BE49-F238E27FC236}">
                <a16:creationId xmlns:a16="http://schemas.microsoft.com/office/drawing/2014/main" id="{F96202A0-E84A-43A0-A4AB-1B7754718400}"/>
              </a:ext>
            </a:extLst>
          </p:cNvPr>
          <p:cNvSpPr>
            <a:spLocks noGrp="1"/>
          </p:cNvSpPr>
          <p:nvPr>
            <p:ph idx="1"/>
          </p:nvPr>
        </p:nvSpPr>
        <p:spPr/>
        <p:txBody>
          <a:bodyPr/>
          <a:lstStyle/>
          <a:p>
            <a:pPr fontAlgn="base"/>
            <a:r>
              <a:rPr lang="en-GB" dirty="0"/>
              <a:t>Active listening goes beyond simply hearing the words the person talking is saying, and concentrating on the message they are trying to get across - including any non-verbal cues. It's an essential communication skill because it helps to better understand another person's point of view.</a:t>
            </a:r>
          </a:p>
          <a:p>
            <a:pPr fontAlgn="base"/>
            <a:r>
              <a:rPr lang="en-GB" dirty="0"/>
              <a:t>Anisa explains that by practicing active listening when your child is talking, you can teach it to your kids. "Show children how to pay attention to verbal and non-verbal cues when others are expressing their emotions. This skill fosters empathy and helps kids understand different perspectives and feelings," she explains, adding, "It also helps foster the understanding that not all communication is verbal."</a:t>
            </a:r>
          </a:p>
          <a:p>
            <a:endParaRPr lang="en-GB" dirty="0"/>
          </a:p>
        </p:txBody>
      </p:sp>
      <p:pic>
        <p:nvPicPr>
          <p:cNvPr id="4" name="Picture 3">
            <a:extLst>
              <a:ext uri="{FF2B5EF4-FFF2-40B4-BE49-F238E27FC236}">
                <a16:creationId xmlns:a16="http://schemas.microsoft.com/office/drawing/2014/main" id="{A49F6320-1C26-4863-B69E-F8A4B1F0DDEA}"/>
              </a:ext>
            </a:extLst>
          </p:cNvPr>
          <p:cNvPicPr>
            <a:picLocks noChangeAspect="1"/>
          </p:cNvPicPr>
          <p:nvPr/>
        </p:nvPicPr>
        <p:blipFill>
          <a:blip r:embed="rId2"/>
          <a:stretch>
            <a:fillRect/>
          </a:stretch>
        </p:blipFill>
        <p:spPr>
          <a:xfrm>
            <a:off x="8771466" y="292100"/>
            <a:ext cx="2590800" cy="1727200"/>
          </a:xfrm>
          <a:prstGeom prst="rect">
            <a:avLst/>
          </a:prstGeom>
        </p:spPr>
      </p:pic>
    </p:spTree>
    <p:extLst>
      <p:ext uri="{BB962C8B-B14F-4D97-AF65-F5344CB8AC3E}">
        <p14:creationId xmlns:p14="http://schemas.microsoft.com/office/powerpoint/2010/main" val="3299642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776FF-16EC-445A-AEC4-F19F416AEBE3}"/>
              </a:ext>
            </a:extLst>
          </p:cNvPr>
          <p:cNvSpPr>
            <a:spLocks noGrp="1"/>
          </p:cNvSpPr>
          <p:nvPr>
            <p:ph type="title"/>
          </p:nvPr>
        </p:nvSpPr>
        <p:spPr/>
        <p:txBody>
          <a:bodyPr/>
          <a:lstStyle/>
          <a:p>
            <a:r>
              <a:rPr lang="en-GB" b="1" dirty="0"/>
              <a:t>4. Use movement</a:t>
            </a:r>
            <a:br>
              <a:rPr lang="en-GB" b="1" dirty="0"/>
            </a:br>
            <a:endParaRPr lang="en-GB" dirty="0"/>
          </a:p>
        </p:txBody>
      </p:sp>
      <p:sp>
        <p:nvSpPr>
          <p:cNvPr id="3" name="Content Placeholder 2">
            <a:extLst>
              <a:ext uri="{FF2B5EF4-FFF2-40B4-BE49-F238E27FC236}">
                <a16:creationId xmlns:a16="http://schemas.microsoft.com/office/drawing/2014/main" id="{356DD1A3-7515-4AFE-83A5-5F2B03B0DE53}"/>
              </a:ext>
            </a:extLst>
          </p:cNvPr>
          <p:cNvSpPr>
            <a:spLocks noGrp="1"/>
          </p:cNvSpPr>
          <p:nvPr>
            <p:ph idx="1"/>
          </p:nvPr>
        </p:nvSpPr>
        <p:spPr>
          <a:xfrm>
            <a:off x="1778000" y="2133600"/>
            <a:ext cx="9726612" cy="3777622"/>
          </a:xfrm>
        </p:spPr>
        <p:txBody>
          <a:bodyPr>
            <a:normAutofit lnSpcReduction="10000"/>
          </a:bodyPr>
          <a:lstStyle/>
          <a:p>
            <a:pPr fontAlgn="base"/>
            <a:r>
              <a:rPr lang="en-GB" dirty="0"/>
              <a:t>A study published in the journal </a:t>
            </a:r>
            <a:r>
              <a:rPr lang="en-GB" dirty="0">
                <a:hlinkClick r:id="rId2"/>
              </a:rPr>
              <a:t>Learning, Culture and Social Interaction</a:t>
            </a:r>
            <a:r>
              <a:rPr lang="en-GB" dirty="0"/>
              <a:t> explored how movement helped learning around abstract concepts of emotion when studying two Year 1 classes (children aged 5-6).</a:t>
            </a:r>
          </a:p>
          <a:p>
            <a:pPr fontAlgn="base"/>
            <a:r>
              <a:rPr lang="en-GB" dirty="0"/>
              <a:t>Using guided and improvisational dance, a movement was used as a mean-making tool to prompt embodied experience and talk. The researchers called the process Developing Understandings of Emotions through Movement  (DUEM) and noted that it has the double benefit not only of the movement itself but also of making meanings for complex concepts - such as emotion - through the embodiment and exploration of physical metaphors.</a:t>
            </a:r>
            <a:br>
              <a:rPr lang="en-GB" dirty="0"/>
            </a:br>
            <a:br>
              <a:rPr lang="en-GB" dirty="0"/>
            </a:br>
            <a:r>
              <a:rPr lang="en-GB" dirty="0"/>
              <a:t>You could try encouraging your kid to express the way they're feeling by using their entire body, helping them to become aware of the emotion they are experiencing by paying attention to the way their body moves and feels.</a:t>
            </a:r>
          </a:p>
          <a:p>
            <a:endParaRPr lang="en-GB" dirty="0"/>
          </a:p>
        </p:txBody>
      </p:sp>
    </p:spTree>
    <p:extLst>
      <p:ext uri="{BB962C8B-B14F-4D97-AF65-F5344CB8AC3E}">
        <p14:creationId xmlns:p14="http://schemas.microsoft.com/office/powerpoint/2010/main" val="2527498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2BBFC-E39E-4EF9-A548-5F536E2D9FC2}"/>
              </a:ext>
            </a:extLst>
          </p:cNvPr>
          <p:cNvSpPr>
            <a:spLocks noGrp="1"/>
          </p:cNvSpPr>
          <p:nvPr>
            <p:ph type="title"/>
          </p:nvPr>
        </p:nvSpPr>
        <p:spPr/>
        <p:txBody>
          <a:bodyPr/>
          <a:lstStyle/>
          <a:p>
            <a:r>
              <a:rPr lang="en-GB" b="1" dirty="0"/>
              <a:t>5. Don't look to solutions</a:t>
            </a:r>
            <a:br>
              <a:rPr lang="en-GB" b="1" dirty="0"/>
            </a:br>
            <a:endParaRPr lang="en-GB" b="1" dirty="0"/>
          </a:p>
        </p:txBody>
      </p:sp>
      <p:sp>
        <p:nvSpPr>
          <p:cNvPr id="3" name="Content Placeholder 2">
            <a:extLst>
              <a:ext uri="{FF2B5EF4-FFF2-40B4-BE49-F238E27FC236}">
                <a16:creationId xmlns:a16="http://schemas.microsoft.com/office/drawing/2014/main" id="{3FD08A6A-CA6D-4B83-B355-2878EDFA2891}"/>
              </a:ext>
            </a:extLst>
          </p:cNvPr>
          <p:cNvSpPr>
            <a:spLocks noGrp="1"/>
          </p:cNvSpPr>
          <p:nvPr>
            <p:ph idx="1"/>
          </p:nvPr>
        </p:nvSpPr>
        <p:spPr>
          <a:xfrm>
            <a:off x="1896533" y="2133600"/>
            <a:ext cx="9608079" cy="3777622"/>
          </a:xfrm>
        </p:spPr>
        <p:txBody>
          <a:bodyPr>
            <a:normAutofit lnSpcReduction="10000"/>
          </a:bodyPr>
          <a:lstStyle/>
          <a:p>
            <a:r>
              <a:rPr lang="en-GB" dirty="0"/>
              <a:t>Priscilla explains, "When children have their feelings solved immediately, or are met with expressions like 'oh it's not that bad' or 'you will feel better tomorrow', they don’t learn to be with or feel their feelings."</a:t>
            </a:r>
          </a:p>
          <a:p>
            <a:endParaRPr lang="en-GB" dirty="0"/>
          </a:p>
          <a:p>
            <a:r>
              <a:rPr lang="en-GB" dirty="0"/>
              <a:t>She adds, "Children need to know that there are times in life when they will feel sad, furious, devastated or that life is terribly unfair and a parent’s job is to help their children learn to feel those feelings rather than to try and negate or get rid of them straight away."</a:t>
            </a:r>
          </a:p>
          <a:p>
            <a:endParaRPr lang="en-GB" dirty="0"/>
          </a:p>
          <a:p>
            <a:r>
              <a:rPr lang="en-GB" dirty="0"/>
              <a:t>Priscilla explains that children who can bear their feelings are more emotionally intelligent - let them sit in their feelings by listening to them and asking them questions, rather than trying to make things better straight away.</a:t>
            </a:r>
          </a:p>
        </p:txBody>
      </p:sp>
    </p:spTree>
    <p:extLst>
      <p:ext uri="{BB962C8B-B14F-4D97-AF65-F5344CB8AC3E}">
        <p14:creationId xmlns:p14="http://schemas.microsoft.com/office/powerpoint/2010/main" val="238716084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elf_Registration_Enabled xmlns="d207b10c-cdb3-4f81-8eb1-d20e9f43e152" xsi:nil="true"/>
    <Invited_Students xmlns="d207b10c-cdb3-4f81-8eb1-d20e9f43e152" xsi:nil="true"/>
    <FolderType xmlns="d207b10c-cdb3-4f81-8eb1-d20e9f43e152" xsi:nil="true"/>
    <Owner xmlns="d207b10c-cdb3-4f81-8eb1-d20e9f43e152">
      <UserInfo>
        <DisplayName/>
        <AccountId xsi:nil="true"/>
        <AccountType/>
      </UserInfo>
    </Owner>
    <Teachers xmlns="d207b10c-cdb3-4f81-8eb1-d20e9f43e152">
      <UserInfo>
        <DisplayName/>
        <AccountId xsi:nil="true"/>
        <AccountType/>
      </UserInfo>
    </Teachers>
    <Students xmlns="d207b10c-cdb3-4f81-8eb1-d20e9f43e152">
      <UserInfo>
        <DisplayName/>
        <AccountId xsi:nil="true"/>
        <AccountType/>
      </UserInfo>
    </Students>
    <Student_Groups xmlns="d207b10c-cdb3-4f81-8eb1-d20e9f43e152">
      <UserInfo>
        <DisplayName/>
        <AccountId xsi:nil="true"/>
        <AccountType/>
      </UserInfo>
    </Student_Groups>
    <_activity xmlns="d207b10c-cdb3-4f81-8eb1-d20e9f43e152" xsi:nil="true"/>
    <NotebookType xmlns="d207b10c-cdb3-4f81-8eb1-d20e9f43e152" xsi:nil="true"/>
    <CultureName xmlns="d207b10c-cdb3-4f81-8eb1-d20e9f43e152" xsi:nil="true"/>
    <Templates xmlns="d207b10c-cdb3-4f81-8eb1-d20e9f43e152" xsi:nil="true"/>
    <Has_Teacher_Only_SectionGroup xmlns="d207b10c-cdb3-4f81-8eb1-d20e9f43e152" xsi:nil="true"/>
    <AppVersion xmlns="d207b10c-cdb3-4f81-8eb1-d20e9f43e152" xsi:nil="true"/>
    <Invited_Teachers xmlns="d207b10c-cdb3-4f81-8eb1-d20e9f43e152" xsi:nil="true"/>
    <DefaultSectionNames xmlns="d207b10c-cdb3-4f81-8eb1-d20e9f43e152" xsi:nil="true"/>
    <Is_Collaboration_Space_Locked xmlns="d207b10c-cdb3-4f81-8eb1-d20e9f43e15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2766B22ECEA034090B136DCE566A1B9" ma:contentTypeVersion="34" ma:contentTypeDescription="Create a new document." ma:contentTypeScope="" ma:versionID="17455b64169ffd2a74891ace9bcc8b40">
  <xsd:schema xmlns:xsd="http://www.w3.org/2001/XMLSchema" xmlns:xs="http://www.w3.org/2001/XMLSchema" xmlns:p="http://schemas.microsoft.com/office/2006/metadata/properties" xmlns:ns3="d207b10c-cdb3-4f81-8eb1-d20e9f43e152" xmlns:ns4="1cd16857-527a-4fa3-8092-3d178fef4ee4" targetNamespace="http://schemas.microsoft.com/office/2006/metadata/properties" ma:root="true" ma:fieldsID="bca2e5a19b4b8fbca2e3edf6b88d5c0a" ns3:_="" ns4:_="">
    <xsd:import namespace="d207b10c-cdb3-4f81-8eb1-d20e9f43e152"/>
    <xsd:import namespace="1cd16857-527a-4fa3-8092-3d178fef4ee4"/>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07b10c-cdb3-4f81-8eb1-d20e9f43e152"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Templates" ma:index="12" nillable="true" ma:displayName="Templates" ma:internalName="Templates">
      <xsd:simpleType>
        <xsd:restriction base="dms:Note">
          <xsd:maxLength value="255"/>
        </xsd:restriction>
      </xsd:simpleType>
    </xsd:element>
    <xsd:element name="CultureName" ma:index="13" nillable="true" ma:displayName="Culture Name" ma:internalName="CultureName">
      <xsd:simpleType>
        <xsd:restriction base="dms:Text"/>
      </xsd:simpleType>
    </xsd:element>
    <xsd:element name="AppVersion" ma:index="14" nillable="true" ma:displayName="App Version" ma:internalName="AppVersion">
      <xsd:simpleType>
        <xsd:restriction base="dms:Text"/>
      </xsd:simpleType>
    </xsd:element>
    <xsd:element name="Teachers" ma:index="15"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6"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7"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8" nillable="true" ma:displayName="Invited Teachers" ma:internalName="Invited_Teachers">
      <xsd:simpleType>
        <xsd:restriction base="dms:Note">
          <xsd:maxLength value="255"/>
        </xsd:restriction>
      </xsd:simpleType>
    </xsd:element>
    <xsd:element name="Invited_Students" ma:index="19" nillable="true" ma:displayName="Invited Students" ma:internalName="Invited_Students">
      <xsd:simpleType>
        <xsd:restriction base="dms:Note">
          <xsd:maxLength value="255"/>
        </xsd:restriction>
      </xsd:simpleType>
    </xsd:element>
    <xsd:element name="Self_Registration_Enabled" ma:index="20" nillable="true" ma:displayName="Self Registration Enabled" ma:internalName="Self_Registration_Enabled">
      <xsd:simpleType>
        <xsd:restriction base="dms:Boolean"/>
      </xsd:simpleType>
    </xsd:element>
    <xsd:element name="Has_Teacher_Only_SectionGroup" ma:index="21" nillable="true" ma:displayName="Has Teacher Only SectionGroup" ma:internalName="Has_Teacher_Only_SectionGroup">
      <xsd:simpleType>
        <xsd:restriction base="dms:Boolean"/>
      </xsd:simpleType>
    </xsd:element>
    <xsd:element name="Is_Collaboration_Space_Locked" ma:index="22" nillable="true" ma:displayName="Is Collaboration Space Locked" ma:internalName="Is_Collaboration_Space_Locked">
      <xsd:simpleType>
        <xsd:restriction base="dms:Boolean"/>
      </xsd:simpleType>
    </xsd:element>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Tags" ma:internalName="MediaServiceAutoTags" ma:readOnly="true">
      <xsd:simpleType>
        <xsd:restriction base="dms:Text"/>
      </xsd:simpleType>
    </xsd:element>
    <xsd:element name="MediaServiceLocation" ma:index="30" nillable="true" ma:displayName="Location" ma:internalName="MediaServiceLocation" ma:readOnly="true">
      <xsd:simpleType>
        <xsd:restriction base="dms:Text"/>
      </xsd:simpleType>
    </xsd:element>
    <xsd:element name="MediaServiceOCR" ma:index="31" nillable="true" ma:displayName="Extracted Text" ma:internalName="MediaServiceOCR" ma:readOnly="true">
      <xsd:simpleType>
        <xsd:restriction base="dms:Note">
          <xsd:maxLength value="255"/>
        </xsd:restriction>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element name="MediaLengthInSeconds" ma:index="36" nillable="true" ma:displayName="Length (seconds)" ma:internalName="MediaLengthInSeconds" ma:readOnly="true">
      <xsd:simpleType>
        <xsd:restriction base="dms:Unknown"/>
      </xsd:simpleType>
    </xsd:element>
    <xsd:element name="_activity" ma:index="37" nillable="true" ma:displayName="_activity" ma:hidden="true" ma:internalName="_activity">
      <xsd:simpleType>
        <xsd:restriction base="dms:Note"/>
      </xsd:simpleType>
    </xsd:element>
    <xsd:element name="MediaServiceObjectDetectorVersions" ma:index="38" nillable="true" ma:displayName="MediaServiceObjectDetectorVersions" ma:description="" ma:hidden="true" ma:indexed="true" ma:internalName="MediaServiceObjectDetectorVersions" ma:readOnly="true">
      <xsd:simpleType>
        <xsd:restriction base="dms:Text"/>
      </xsd:simpleType>
    </xsd:element>
    <xsd:element name="MediaServiceSystemTags" ma:index="39" nillable="true" ma:displayName="MediaServiceSystemTags" ma:hidden="true" ma:internalName="MediaServiceSystemTags" ma:readOnly="true">
      <xsd:simpleType>
        <xsd:restriction base="dms:Note"/>
      </xsd:simpleType>
    </xsd:element>
    <xsd:element name="MediaServiceSearchProperties" ma:index="40" nillable="true" ma:displayName="MediaServiceSearchProperties" ma:hidden="true" ma:internalName="MediaServiceSearchProperties" ma:readOnly="true">
      <xsd:simpleType>
        <xsd:restriction base="dms:Note"/>
      </xsd:simpleType>
    </xsd:element>
    <xsd:element name="MediaServiceBillingMetadata" ma:index="4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d16857-527a-4fa3-8092-3d178fef4ee4" elementFormDefault="qualified">
    <xsd:import namespace="http://schemas.microsoft.com/office/2006/documentManagement/types"/>
    <xsd:import namespace="http://schemas.microsoft.com/office/infopath/2007/PartnerControls"/>
    <xsd:element name="SharedWithUsers" ma:index="2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description="" ma:internalName="SharedWithDetails" ma:readOnly="true">
      <xsd:simpleType>
        <xsd:restriction base="dms:Note">
          <xsd:maxLength value="255"/>
        </xsd:restriction>
      </xsd:simpleType>
    </xsd:element>
    <xsd:element name="SharingHintHash" ma:index="2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80FC88-5E4F-4EB9-AE7F-76CDBFB94F38}">
  <ds:schemaRefs>
    <ds:schemaRef ds:uri="http://schemas.openxmlformats.org/package/2006/metadata/core-properties"/>
    <ds:schemaRef ds:uri="http://www.w3.org/XML/1998/namespace"/>
    <ds:schemaRef ds:uri="http://schemas.microsoft.com/office/infopath/2007/PartnerControls"/>
    <ds:schemaRef ds:uri="http://purl.org/dc/terms/"/>
    <ds:schemaRef ds:uri="http://schemas.microsoft.com/office/2006/documentManagement/types"/>
    <ds:schemaRef ds:uri="1cd16857-527a-4fa3-8092-3d178fef4ee4"/>
    <ds:schemaRef ds:uri="http://purl.org/dc/elements/1.1/"/>
    <ds:schemaRef ds:uri="d207b10c-cdb3-4f81-8eb1-d20e9f43e152"/>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89C210C5-FD99-44D6-B22B-700EED0481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07b10c-cdb3-4f81-8eb1-d20e9f43e152"/>
    <ds:schemaRef ds:uri="1cd16857-527a-4fa3-8092-3d178fef4e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4ACE3E-6243-490E-BDB6-0A5714DED8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72</TotalTime>
  <Words>1398</Words>
  <Application>Microsoft Office PowerPoint</Application>
  <PresentationFormat>Widescreen</PresentationFormat>
  <Paragraphs>54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 3</vt:lpstr>
      <vt:lpstr>Wisp</vt:lpstr>
      <vt:lpstr>8 expert tips for teaching children emotional intelligence</vt:lpstr>
      <vt:lpstr>Emotional intelligence is the ability to understand and regulate our feelings - and it's a skill a child can start to learn at any age. </vt:lpstr>
      <vt:lpstr>Along with using toys to support your child's mental health, </vt:lpstr>
      <vt:lpstr>Parenting coach Anisa Lewis explains, </vt:lpstr>
      <vt:lpstr>How to teach children emotional intelligence  1. Label the emotions  </vt:lpstr>
      <vt:lpstr>2. Validate your child's feelings </vt:lpstr>
      <vt:lpstr>3. Model active listening </vt:lpstr>
      <vt:lpstr>4. Use movement </vt:lpstr>
      <vt:lpstr>5. Don't look to solutions </vt:lpstr>
      <vt:lpstr>6. Teach empathy </vt:lpstr>
      <vt:lpstr>7. Practice mindfulness </vt:lpstr>
      <vt:lpstr>8. Show your own emotions </vt:lpstr>
      <vt:lpstr>Linking Emotional Intelligence to Safeguarding (KCSIE 2025)</vt:lpstr>
      <vt:lpstr>Digital Wellbeing &amp; Online Safety (2025 Updates)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 expert tips for teaching children emotional intelligence</dc:title>
  <dc:creator>Mrs Stainton</dc:creator>
  <cp:lastModifiedBy>Mrs Stainton</cp:lastModifiedBy>
  <cp:revision>4</cp:revision>
  <dcterms:created xsi:type="dcterms:W3CDTF">2024-04-26T14:01:37Z</dcterms:created>
  <dcterms:modified xsi:type="dcterms:W3CDTF">2026-01-27T13:00:26Z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0x01010022766B22ECEA034090B136DCE566A1B9</vt:lpwstr>
  </property>
</Properties>
</file>