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60" r:id="rId6"/>
    <p:sldMasterId id="2147483714" r:id="rId7"/>
  </p:sldMasterIdLst>
  <p:sldIdLst>
    <p:sldId id="256" r:id="rId8"/>
    <p:sldId id="267" r:id="rId9"/>
    <p:sldId id="268" r:id="rId10"/>
    <p:sldId id="269" r:id="rId11"/>
    <p:sldId id="270" r:id="rId12"/>
    <p:sldId id="280"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tainton" userId="c8c5ab9e-3a15-4d6f-b1c1-474794319b32" providerId="ADAL" clId="{09296CDA-53A0-4927-8262-36AE29EAA033}"/>
    <pc:docChg chg="modSld">
      <pc:chgData name="Mrs Stainton" userId="c8c5ab9e-3a15-4d6f-b1c1-474794319b32" providerId="ADAL" clId="{09296CDA-53A0-4927-8262-36AE29EAA033}" dt="2026-01-27T16:26:37.278" v="4" actId="2711"/>
      <pc:docMkLst>
        <pc:docMk/>
      </pc:docMkLst>
      <pc:sldChg chg="modSp">
        <pc:chgData name="Mrs Stainton" userId="c8c5ab9e-3a15-4d6f-b1c1-474794319b32" providerId="ADAL" clId="{09296CDA-53A0-4927-8262-36AE29EAA033}" dt="2026-01-27T16:26:21.595" v="3" actId="20577"/>
        <pc:sldMkLst>
          <pc:docMk/>
          <pc:sldMk cId="2393813931" sldId="256"/>
        </pc:sldMkLst>
        <pc:spChg chg="mod">
          <ac:chgData name="Mrs Stainton" userId="c8c5ab9e-3a15-4d6f-b1c1-474794319b32" providerId="ADAL" clId="{09296CDA-53A0-4927-8262-36AE29EAA033}" dt="2026-01-27T16:26:21.595" v="3" actId="20577"/>
          <ac:spMkLst>
            <pc:docMk/>
            <pc:sldMk cId="2393813931" sldId="256"/>
            <ac:spMk id="3" creationId="{313042EB-2703-47F4-875F-E1E536227E68}"/>
          </ac:spMkLst>
        </pc:spChg>
      </pc:sldChg>
      <pc:sldChg chg="modSp">
        <pc:chgData name="Mrs Stainton" userId="c8c5ab9e-3a15-4d6f-b1c1-474794319b32" providerId="ADAL" clId="{09296CDA-53A0-4927-8262-36AE29EAA033}" dt="2026-01-27T16:26:37.278" v="4" actId="2711"/>
        <pc:sldMkLst>
          <pc:docMk/>
          <pc:sldMk cId="0" sldId="281"/>
        </pc:sldMkLst>
        <pc:spChg chg="mod">
          <ac:chgData name="Mrs Stainton" userId="c8c5ab9e-3a15-4d6f-b1c1-474794319b32" providerId="ADAL" clId="{09296CDA-53A0-4927-8262-36AE29EAA033}" dt="2026-01-27T16:26:37.278" v="4" actId="2711"/>
          <ac:spMkLst>
            <pc:docMk/>
            <pc:sldMk cId="0" sldId="28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F51A-FB61-42B5-8F14-690C5AE04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11D541-0B9A-4108-BCE5-FC2D5E460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25166B-E99A-45B5-A0EF-CF04CAB9AEFE}"/>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4830CDB6-0E29-4C21-BCFA-CFD7BC148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33A84-181D-4E4D-9FB8-15E65D7187A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15975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56C4-7602-45EC-BD6E-093E1BA484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1A86BD-F070-4641-A2CD-D1090A6123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4EE72-136C-46F2-8491-998FFDFF44B5}"/>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0C9CD9E1-4E12-4816-A81A-0C4A7F1E6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3B2E2-2F45-41E4-AC1F-4E57ED664303}"/>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28147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F5FD7-83DA-490A-8F58-9573A68F51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931970-ED58-4CEC-A668-B577C9B7F7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A6DDF-D7D3-4765-96F9-5003DB24DE9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BBD8E3A4-ECFA-48FE-803C-C1271A7AB6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18690-901F-4C2A-9BEF-89C6B3F71CF0}"/>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222311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5A06-F553-4DE8-9902-47351E3D9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50C159-E84B-443D-963C-F8CE764F9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377BB8-B301-479F-8E0A-B9C1D84C062C}"/>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E73C461F-71D1-48A1-8A47-2CAA5A99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8589F-C3E3-4344-8F5C-9E4E0C0E90F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4071581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17B0-CFD7-4F15-846B-221C35CFE9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ED776-FB02-457B-A32B-7929243699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8D948E-B3E7-4487-A427-F8F228700483}"/>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33439B96-6519-4F23-BBB1-1F7A5C52A6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29A86-D506-41D8-9F75-ED9B0D553314}"/>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84701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DCCA-3D6D-4758-9B51-0F3EE5895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9AC1BA-EC7B-41D8-9560-47127DC5E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291DD-A3C5-485C-AEE3-D4234B377AF7}"/>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C7B7E6F8-87DB-4C79-88B2-26C5E8006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26A3E-3097-46E3-9838-F3F239353FE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90368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B47E-616B-4E36-AF0E-9852E1CDF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9E97C3-7289-4C31-9C16-47AC8CEB9C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F785EE-1599-4FF1-9318-04E5033D2D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C180B0-E6C8-4D52-A90D-1D1DAF4B6CB4}"/>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7C92B25C-F6F9-43D1-9405-08477A0F6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8A91D-DACF-4AC5-90FB-473C3387FA12}"/>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07622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CB29-6FC2-4D43-80B8-E8525D3E94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257DD-0700-46B9-8267-DF6C30148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2A3507-56EC-4FC6-BA5A-9F0E9B5229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E7B384-EBFB-4850-B3AE-E8CD18948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1B96B4-E674-4B16-8119-EE7135767B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F697EE-EA1D-4214-BCDD-46155E31036D}"/>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8" name="Footer Placeholder 7">
            <a:extLst>
              <a:ext uri="{FF2B5EF4-FFF2-40B4-BE49-F238E27FC236}">
                <a16:creationId xmlns:a16="http://schemas.microsoft.com/office/drawing/2014/main" id="{F2FF1AF5-7BB9-418E-B534-C5C729D879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B23C9-B2B8-4F24-BC67-B7E8C6174F63}"/>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62482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F07B-3A95-45BA-8578-32DBAF223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BB89D7-C5D7-4604-AC44-5958F18B067B}"/>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a:extLst>
              <a:ext uri="{FF2B5EF4-FFF2-40B4-BE49-F238E27FC236}">
                <a16:creationId xmlns:a16="http://schemas.microsoft.com/office/drawing/2014/main" id="{C1486CB1-EB63-454B-8430-65F3016114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D7F52-DB60-40E2-8C36-1992FD8C731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9349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931EA-D72B-401F-8867-529888907F7D}"/>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3" name="Footer Placeholder 2">
            <a:extLst>
              <a:ext uri="{FF2B5EF4-FFF2-40B4-BE49-F238E27FC236}">
                <a16:creationId xmlns:a16="http://schemas.microsoft.com/office/drawing/2014/main" id="{9E1C347C-0013-4348-9DCB-FFB13FCF0B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5C75B2-3D1E-4F57-BE2B-E3F5FC8F0F8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417273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902E-45C7-4578-94CD-EF5D21724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4F6A49-2473-425C-A66F-F987C3393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FA0F1F-2E03-4764-B879-F6DA34291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9083F-F499-4FC2-8ABC-E7A6612B53EF}"/>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0AA83A66-A4DA-449B-AF04-5FEA3513DB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F75029-3420-4AC2-8E56-9CC1C11F611C}"/>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61056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0832-2D11-4741-AE21-607034A98C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A1C67-646E-43F9-B38F-2D1B3A8B8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DD0CF-0D7C-4490-8064-26A6973BFA08}"/>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231CB7E7-4766-41D2-BD88-24F333A44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504C4-F12D-4781-A5A1-854FED9D9092}"/>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738676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19A9-C4B3-46CE-A1CE-BFFBD12D1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ED1B26-7C06-4003-BFA2-3C1DA4E71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C9777D-989E-4646-83DE-3FDAF0EF6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DDAB5-AD90-4481-80EA-6E077A102A32}"/>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9BE42B14-73FB-4CC6-84BD-037F3E79E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80A8E-21A8-4A2F-8196-5D81BDE24A2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3873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1ACC-9C0A-435B-8AAE-2032735E10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60BDF5-83CB-4568-930B-5BD0CB357E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FC190A-2873-45F1-9030-ADCC52E113D7}"/>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18FC4796-F608-4811-8C68-B6E8C483E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4A992-7D64-479C-9A7A-62259E3BD0AE}"/>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5680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00327-01FB-4E9A-92C0-08CA94C2BE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5277D-E8FF-4C9A-88A3-7D5A0DF2C1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33142-8A84-42BB-A3A8-B09CE3915A93}"/>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BCBD817D-CEB0-43B5-960A-3D53724C8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E3B89-5788-4ACF-8C49-A01C6C4D6E7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472269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2CC5-C899-434B-98E1-FE40D1C856BC}"/>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3551814-BB63-4179-875A-F52256D14FB6}"/>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a:extLst>
              <a:ext uri="{FF2B5EF4-FFF2-40B4-BE49-F238E27FC236}">
                <a16:creationId xmlns:a16="http://schemas.microsoft.com/office/drawing/2014/main" id="{C6B74F8A-F2A3-4449-8697-32F2E3B1B7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B76533-C86F-4F78-ABC1-91D231765ECD}"/>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137256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E327-CAB5-4E4F-AC65-81D1E1D36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FC74EA-8DA3-4B72-8817-505E13085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E7F689-3F70-4FEA-870B-1F3434F2462F}"/>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C3B9F0E0-3C67-412F-85A2-B2250A4B6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33625-B98A-427F-AD2A-2BBBFC7D94B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34461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F51A-79E8-4B79-B58C-C49E662F7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D90BF2-37BE-4D62-BC5A-B429A31F2B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53486-1ECD-4D10-8944-365B736ADC3D}"/>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B71B2CEC-4EC1-4C3A-B9ED-39AA683F3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C0A5C-A65E-440D-9271-9F6B1575622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44911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E67D-6E23-44E1-8878-7F7B428F4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BE249-5F4C-4BCA-8407-489A0D1CB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2B8269-BB8B-4D3E-A4A7-6272EC92D430}"/>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139EC726-80ED-401C-9155-417124CB2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2D85D-5FB6-48FF-9E34-7B6B63591EB9}"/>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402474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4758-C31F-4D7E-881D-28F989C8A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1B163-3B13-4BC4-BDC7-1F995582B2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7D287E-F444-4A05-A7CB-AF7C7BE3C4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F7D3A9-40DA-4953-9110-3C6F239E26E3}"/>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AE4A0066-C6F9-46F0-B0BB-4E0D601E9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076296-A644-4F29-82DD-7D59EFE407D5}"/>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4025722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32B2-3819-4B02-8B59-5CB88C25B2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4A4982-5365-401A-A222-C465CC579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97829F-BDB7-49A2-8595-6E1277E795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929602-DBBF-444C-9330-C7632A9AA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9A8B6B-4FFA-404F-9673-C1E570DFA7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64C526-92E7-4D08-BF1D-904AE3397667}"/>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8" name="Footer Placeholder 7">
            <a:extLst>
              <a:ext uri="{FF2B5EF4-FFF2-40B4-BE49-F238E27FC236}">
                <a16:creationId xmlns:a16="http://schemas.microsoft.com/office/drawing/2014/main" id="{35D4F745-9F61-4277-B1B3-F56F48E064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A0C1FE-6275-4CC3-ADFF-7297A6471C49}"/>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873534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F78B-F567-437C-B5CB-93C8D63703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30DEFD-6576-44C8-8919-6F431B9CE894}"/>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4" name="Footer Placeholder 3">
            <a:extLst>
              <a:ext uri="{FF2B5EF4-FFF2-40B4-BE49-F238E27FC236}">
                <a16:creationId xmlns:a16="http://schemas.microsoft.com/office/drawing/2014/main" id="{F1AE2F9B-9F54-4493-A5B3-A4E034B801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A1F295-64BD-43EC-B572-1FB5233EF1A5}"/>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105727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4D68-E467-4C0A-B48C-A065575C5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EB0425-486B-4C68-B48E-9E5D0B7AF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F7C012-B5F4-4896-837B-83C7B3421594}"/>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5334E507-485B-41B3-8121-FF3E4F310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2E073-D12F-48F0-ADA3-FC064825B573}"/>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949612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BAFB4-8ED3-48C8-9C17-D4E065A1167A}"/>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3" name="Footer Placeholder 2">
            <a:extLst>
              <a:ext uri="{FF2B5EF4-FFF2-40B4-BE49-F238E27FC236}">
                <a16:creationId xmlns:a16="http://schemas.microsoft.com/office/drawing/2014/main" id="{AE02262B-7A5A-471E-8589-F39C2606B6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6BEFF9-F9DB-4A68-B134-CF3342E3DCB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260186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2413-263A-4F99-AC09-7482D4ACB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16AA41-B5FC-4B51-8AD6-642A5842A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07C694-0BC4-4E33-9FE6-FFBF35210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DEC13D-7E94-4F91-97BD-738DF8BF7C35}"/>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E5D7F3F0-9BC2-4D52-92C4-8A646F850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D834D-2382-4726-951E-78C7B2198530}"/>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483846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3219-EDBD-42A2-AC09-35021F830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592D45-5301-428E-B5FD-92945258C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28B2E7-21E1-45E9-AA3C-2BF5ED0BD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976873-5510-4F24-890F-C478CD30BBC6}"/>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25CF4BF1-6546-4306-9A8B-4E66D2D5EE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FFC0D-D595-47EC-8AF9-4A43F76C72FE}"/>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537455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A88C-8D44-40B4-AC55-53200BB56B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EBCACF-39A6-4F16-9F15-CB4F0793BD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64F1F-2E0C-44BA-9981-5423EEC89AE1}"/>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6E522E6B-3FF1-4E55-856B-71EEB7482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9D129F-946C-429A-A7D9-48CC81CF2B31}"/>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020556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64C3A-B619-4903-B694-42846488AF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8D2BC9-C951-4AD7-B540-BA3E793247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A1D68-AEF8-4E5A-8595-3CF17F15D5C9}"/>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0A7AB440-D866-4D88-BB4E-249AA90847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D9404-A0BE-4C0E-A2A7-9BC25E1FA6CC}"/>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96181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711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993987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1338696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75957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4428D8-C758-4298-8D92-2EAC7DF046A6}" type="datetimeFigureOut">
              <a:rPr lang="en-GB" smtClean="0"/>
              <a:t>27/01/2026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318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D29-C422-468D-A50C-81C4002185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6B5DBE-2937-4A2F-83DB-4347A12C22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4CE5BE-1242-4FFF-9578-4A8EBB3DDD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091592-B6C4-4DFC-B935-F521FA2CF530}"/>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D9410BA6-6D93-42C6-9ECC-1DC083290B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D7E83-8C02-4904-B2BB-970309FA71E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533289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183160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428D8-C758-4298-8D92-2EAC7DF046A6}" type="datetimeFigureOut">
              <a:rPr lang="en-GB" smtClean="0"/>
              <a:t>27/01/2026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97816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946391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Tree>
    <p:extLst>
      <p:ext uri="{BB962C8B-B14F-4D97-AF65-F5344CB8AC3E}">
        <p14:creationId xmlns:p14="http://schemas.microsoft.com/office/powerpoint/2010/main" val="904936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4781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673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758718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6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69200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48494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43AC-CA2A-4D28-ADEA-ECCC0A4BB3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3BB938-855A-4C81-A83C-8FC8C195B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B311F6-2C30-4174-896A-A4E2F9250C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28A82A-08B2-4D09-9CA4-ADCD2C488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201F17-78E2-4242-894D-5B551926C6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2D29B9-3CC0-4B22-9236-DCBD837D829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8" name="Footer Placeholder 7">
            <a:extLst>
              <a:ext uri="{FF2B5EF4-FFF2-40B4-BE49-F238E27FC236}">
                <a16:creationId xmlns:a16="http://schemas.microsoft.com/office/drawing/2014/main" id="{40CD6E32-FBC4-4485-8794-AF065AEFD9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6CFD4B-BD71-46B0-8E53-5BBECE57AA5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892285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6774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91CC-B944-4CA5-ABC2-FE7D7989CB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7ABA59-53E6-4983-9FAD-43908F0DF9F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4" name="Footer Placeholder 3">
            <a:extLst>
              <a:ext uri="{FF2B5EF4-FFF2-40B4-BE49-F238E27FC236}">
                <a16:creationId xmlns:a16="http://schemas.microsoft.com/office/drawing/2014/main" id="{692B0FA6-DA96-40B8-A312-05D96397C9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642479-FED6-43E7-9DEF-60FC323EE0BB}"/>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72885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0DBCB-2BC1-427A-92FB-AFA5017C334A}"/>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3" name="Footer Placeholder 2">
            <a:extLst>
              <a:ext uri="{FF2B5EF4-FFF2-40B4-BE49-F238E27FC236}">
                <a16:creationId xmlns:a16="http://schemas.microsoft.com/office/drawing/2014/main" id="{7B5D8FFD-FE2C-4B31-A84B-8865AC1586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3775F2-989D-4464-B6D4-A671D1A39095}"/>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86778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2998-3DF2-48E1-A5B1-5E04343E7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D748F6-F727-4218-B7AC-0735CB2A8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8C29E-7196-4B22-94A1-4EA61A151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1BEAA4-F626-408E-B701-FD9FCB2B23FB}"/>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5213F841-B3F1-40CA-81E1-08037C44C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8C54D-D0E9-4A2F-ACB4-8E7E8A98D43A}"/>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48896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3813-A779-4F46-9CE9-D33EA8E96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48868D-BC2A-4D3A-80AB-5E911A346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7E58B5-3C5D-4410-AE38-53296F5AC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6341A9-5E8E-453C-8903-5A364A999680}"/>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765FB7A4-2B76-4896-A026-766DFC679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7CBC9-256C-499D-8856-F53CBB8772E9}"/>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91780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42E97-F696-48A3-919F-C1A2F25F2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3F939F-1C2A-46CC-AC7B-A8B08FC6C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C16A9-A531-4E3B-AA11-4233F3E12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A27B14C6-8960-46E6-8086-F47CA51A4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FFDA8D-676B-48B0-8346-1F80C9F7B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12145-0825-4ECC-91B1-276E38D300F3}" type="slidenum">
              <a:rPr lang="en-GB" smtClean="0"/>
              <a:t>‹#›</a:t>
            </a:fld>
            <a:endParaRPr lang="en-GB"/>
          </a:p>
        </p:txBody>
      </p:sp>
    </p:spTree>
    <p:extLst>
      <p:ext uri="{BB962C8B-B14F-4D97-AF65-F5344CB8AC3E}">
        <p14:creationId xmlns:p14="http://schemas.microsoft.com/office/powerpoint/2010/main" val="2016880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ACC24-C111-4755-9383-C49F4A8CE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1B6F8-07F3-48AC-9099-C0E766F87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D5F45-B8E8-40C1-8114-DFB4A5F7B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87C3F48E-4B04-4009-8641-3B576731A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2ACBFF-B8E0-479A-897E-2E463D0B3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82383-1D8E-471E-A912-AE12ADD5B420}" type="slidenum">
              <a:rPr lang="en-GB" smtClean="0"/>
              <a:t>‹#›</a:t>
            </a:fld>
            <a:endParaRPr lang="en-GB"/>
          </a:p>
        </p:txBody>
      </p:sp>
    </p:spTree>
    <p:extLst>
      <p:ext uri="{BB962C8B-B14F-4D97-AF65-F5344CB8AC3E}">
        <p14:creationId xmlns:p14="http://schemas.microsoft.com/office/powerpoint/2010/main" val="1704105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E19C3-BA36-48BD-A8CF-D1A154F79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E9CF0-2F35-44E0-B2A6-AD5727022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41AD3-CCCE-475B-B97E-0BB35931D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6D7E87F9-EE3E-4156-A3A9-3A5E4BB08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CE5081-39E5-4350-BD4E-4D2F07DC6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64B88-6CA6-4488-B08E-1A19F7CF544C}" type="slidenum">
              <a:rPr lang="en-GB" smtClean="0"/>
              <a:t>‹#›</a:t>
            </a:fld>
            <a:endParaRPr lang="en-GB"/>
          </a:p>
        </p:txBody>
      </p:sp>
    </p:spTree>
    <p:extLst>
      <p:ext uri="{BB962C8B-B14F-4D97-AF65-F5344CB8AC3E}">
        <p14:creationId xmlns:p14="http://schemas.microsoft.com/office/powerpoint/2010/main" val="343809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8E3164-C6F5-4D84-86D0-94FB2CE284A6}" type="datetimeFigureOut">
              <a:rPr lang="en-GB" smtClean="0"/>
              <a:t>27/01/2026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912145-0825-4ECC-91B1-276E38D300F3}" type="slidenum">
              <a:rPr lang="en-GB" smtClean="0"/>
              <a:t>‹#›</a:t>
            </a:fld>
            <a:endParaRPr lang="en-GB"/>
          </a:p>
        </p:txBody>
      </p:sp>
    </p:spTree>
    <p:extLst>
      <p:ext uri="{BB962C8B-B14F-4D97-AF65-F5344CB8AC3E}">
        <p14:creationId xmlns:p14="http://schemas.microsoft.com/office/powerpoint/2010/main" val="50216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s://www.cumberland.gov.uk/health-and-social-care" TargetMode="External"/><Relationship Id="rId7" Type="http://schemas.openxmlformats.org/officeDocument/2006/relationships/hyperlink" Target="https://www.net-aware.org.uk/networks/?order=title" TargetMode="External"/><Relationship Id="rId2" Type="http://schemas.openxmlformats.org/officeDocument/2006/relationships/hyperlink" Target="https://www.thinkuknow.co.uk/parents/Support-tools/home-activity-worksheets/" TargetMode="External"/><Relationship Id="rId1" Type="http://schemas.openxmlformats.org/officeDocument/2006/relationships/slideLayout" Target="../slideLayouts/slideLayout41.xml"/><Relationship Id="rId6" Type="http://schemas.openxmlformats.org/officeDocument/2006/relationships/hyperlink" Target="https://www.nspcc.org.uk/keeping-children-safe/online-safety/" TargetMode="External"/><Relationship Id="rId5" Type="http://schemas.openxmlformats.org/officeDocument/2006/relationships/hyperlink" Target="https://www.nspcc.org.uk/" TargetMode="External"/><Relationship Id="rId4" Type="http://schemas.openxmlformats.org/officeDocument/2006/relationships/hyperlink" Target="https://educateagainsthat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6823-6DBD-4970-9967-F8E61282E9AC}"/>
              </a:ext>
            </a:extLst>
          </p:cNvPr>
          <p:cNvSpPr>
            <a:spLocks noGrp="1"/>
          </p:cNvSpPr>
          <p:nvPr>
            <p:ph type="ctrTitle"/>
          </p:nvPr>
        </p:nvSpPr>
        <p:spPr>
          <a:xfrm>
            <a:off x="2802467" y="171666"/>
            <a:ext cx="5726470" cy="1646302"/>
          </a:xfrm>
        </p:spPr>
        <p:txBody>
          <a:bodyPr>
            <a:normAutofit fontScale="90000"/>
          </a:bodyPr>
          <a:lstStyle/>
          <a:p>
            <a:r>
              <a:rPr lang="en-GB" dirty="0"/>
              <a:t>3.PARENTS’ GUIDE TO SAFEGUARDING</a:t>
            </a:r>
          </a:p>
        </p:txBody>
      </p:sp>
      <p:sp>
        <p:nvSpPr>
          <p:cNvPr id="3" name="Subtitle 2">
            <a:extLst>
              <a:ext uri="{FF2B5EF4-FFF2-40B4-BE49-F238E27FC236}">
                <a16:creationId xmlns:a16="http://schemas.microsoft.com/office/drawing/2014/main" id="{313042EB-2703-47F4-875F-E1E536227E68}"/>
              </a:ext>
            </a:extLst>
          </p:cNvPr>
          <p:cNvSpPr>
            <a:spLocks noGrp="1"/>
          </p:cNvSpPr>
          <p:nvPr>
            <p:ph type="subTitle" idx="1"/>
          </p:nvPr>
        </p:nvSpPr>
        <p:spPr/>
        <p:txBody>
          <a:bodyPr/>
          <a:lstStyle/>
          <a:p>
            <a:r>
              <a:rPr lang="en-GB" dirty="0"/>
              <a:t>2026</a:t>
            </a:r>
          </a:p>
        </p:txBody>
      </p:sp>
      <p:pic>
        <p:nvPicPr>
          <p:cNvPr id="4" name="Picture 3">
            <a:extLst>
              <a:ext uri="{FF2B5EF4-FFF2-40B4-BE49-F238E27FC236}">
                <a16:creationId xmlns:a16="http://schemas.microsoft.com/office/drawing/2014/main" id="{F9212048-2FFD-4D90-A322-5844BDA52397}"/>
              </a:ext>
            </a:extLst>
          </p:cNvPr>
          <p:cNvPicPr>
            <a:picLocks noChangeAspect="1"/>
          </p:cNvPicPr>
          <p:nvPr/>
        </p:nvPicPr>
        <p:blipFill>
          <a:blip r:embed="rId2"/>
          <a:stretch>
            <a:fillRect/>
          </a:stretch>
        </p:blipFill>
        <p:spPr>
          <a:xfrm>
            <a:off x="3429000" y="2027302"/>
            <a:ext cx="4204667" cy="4478885"/>
          </a:xfrm>
          <a:prstGeom prst="rect">
            <a:avLst/>
          </a:prstGeom>
        </p:spPr>
      </p:pic>
    </p:spTree>
    <p:extLst>
      <p:ext uri="{BB962C8B-B14F-4D97-AF65-F5344CB8AC3E}">
        <p14:creationId xmlns:p14="http://schemas.microsoft.com/office/powerpoint/2010/main" val="239381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348E-2F9D-45AC-B764-343824ECA6BA}"/>
              </a:ext>
            </a:extLst>
          </p:cNvPr>
          <p:cNvSpPr>
            <a:spLocks noGrp="1"/>
          </p:cNvSpPr>
          <p:nvPr>
            <p:ph type="title"/>
          </p:nvPr>
        </p:nvSpPr>
        <p:spPr/>
        <p:txBody>
          <a:bodyPr/>
          <a:lstStyle/>
          <a:p>
            <a:r>
              <a:rPr lang="en-GB" dirty="0"/>
              <a:t>RECOGNISING DOMESTIC ABUSE</a:t>
            </a:r>
          </a:p>
        </p:txBody>
      </p:sp>
      <p:sp>
        <p:nvSpPr>
          <p:cNvPr id="3" name="Content Placeholder 2">
            <a:extLst>
              <a:ext uri="{FF2B5EF4-FFF2-40B4-BE49-F238E27FC236}">
                <a16:creationId xmlns:a16="http://schemas.microsoft.com/office/drawing/2014/main" id="{DD581D02-E121-4DFE-AD2E-8C69D14A5A14}"/>
              </a:ext>
            </a:extLst>
          </p:cNvPr>
          <p:cNvSpPr>
            <a:spLocks noGrp="1"/>
          </p:cNvSpPr>
          <p:nvPr>
            <p:ph sz="half" idx="1"/>
          </p:nvPr>
        </p:nvSpPr>
        <p:spPr>
          <a:xfrm>
            <a:off x="405750" y="1546412"/>
            <a:ext cx="4455620" cy="4494949"/>
          </a:xfrm>
        </p:spPr>
        <p:txBody>
          <a:bodyPr>
            <a:noAutofit/>
          </a:bodyPr>
          <a:lstStyle/>
          <a:p>
            <a:r>
              <a:rPr lang="en-GB" sz="2400" dirty="0">
                <a:latin typeface="Arial" panose="020B0604020202020204" pitchFamily="34" charset="0"/>
                <a:cs typeface="Arial" panose="020B0604020202020204" pitchFamily="34" charset="0"/>
              </a:rPr>
              <a:t>Domestic abuse describes any violence or abuse that is used by someone to control or obtain power over their partner. It can include physical, sexual, psychological, verbal, emotional and financial abuse. If you alter your behaviour because you are frightened of how your partner will react, you are being abused.</a:t>
            </a:r>
          </a:p>
        </p:txBody>
      </p:sp>
      <p:sp>
        <p:nvSpPr>
          <p:cNvPr id="4" name="Content Placeholder 3">
            <a:extLst>
              <a:ext uri="{FF2B5EF4-FFF2-40B4-BE49-F238E27FC236}">
                <a16:creationId xmlns:a16="http://schemas.microsoft.com/office/drawing/2014/main" id="{37C4A555-459D-4983-9903-A1872B311837}"/>
              </a:ext>
            </a:extLst>
          </p:cNvPr>
          <p:cNvSpPr>
            <a:spLocks noGrp="1"/>
          </p:cNvSpPr>
          <p:nvPr>
            <p:ph sz="half" idx="2"/>
          </p:nvPr>
        </p:nvSpPr>
        <p:spPr>
          <a:xfrm>
            <a:off x="5740153" y="1546412"/>
            <a:ext cx="4184034" cy="3880773"/>
          </a:xfrm>
        </p:spPr>
        <p:txBody>
          <a:bodyPr>
            <a:normAutofit/>
          </a:bodyPr>
          <a:lstStyle/>
          <a:p>
            <a:r>
              <a:rPr lang="en-GB" sz="2400" dirty="0">
                <a:latin typeface="Arial" panose="020B0604020202020204" pitchFamily="34" charset="0"/>
                <a:cs typeface="Arial" panose="020B0604020202020204" pitchFamily="34" charset="0"/>
              </a:rPr>
              <a:t>Freephone 24-Hour National Domestic Abuse Helpline:</a:t>
            </a:r>
          </a:p>
          <a:p>
            <a:r>
              <a:rPr lang="en-GB" sz="2400" dirty="0">
                <a:latin typeface="Arial" panose="020B0604020202020204" pitchFamily="34" charset="0"/>
                <a:cs typeface="Arial" panose="020B0604020202020204" pitchFamily="34" charset="0"/>
              </a:rPr>
              <a:t> 0808 2000 247</a:t>
            </a:r>
          </a:p>
        </p:txBody>
      </p:sp>
      <p:pic>
        <p:nvPicPr>
          <p:cNvPr id="6" name="Picture 5">
            <a:extLst>
              <a:ext uri="{FF2B5EF4-FFF2-40B4-BE49-F238E27FC236}">
                <a16:creationId xmlns:a16="http://schemas.microsoft.com/office/drawing/2014/main" id="{1D163A4F-72DA-4708-85CF-F7B19DDC7AEA}"/>
              </a:ext>
            </a:extLst>
          </p:cNvPr>
          <p:cNvPicPr>
            <a:picLocks noChangeAspect="1"/>
          </p:cNvPicPr>
          <p:nvPr/>
        </p:nvPicPr>
        <p:blipFill>
          <a:blip r:embed="rId2"/>
          <a:stretch>
            <a:fillRect/>
          </a:stretch>
        </p:blipFill>
        <p:spPr>
          <a:xfrm>
            <a:off x="10023880" y="81523"/>
            <a:ext cx="1762371" cy="1676634"/>
          </a:xfrm>
          <a:prstGeom prst="rect">
            <a:avLst/>
          </a:prstGeom>
        </p:spPr>
      </p:pic>
      <p:pic>
        <p:nvPicPr>
          <p:cNvPr id="7" name="Picture 6">
            <a:extLst>
              <a:ext uri="{FF2B5EF4-FFF2-40B4-BE49-F238E27FC236}">
                <a16:creationId xmlns:a16="http://schemas.microsoft.com/office/drawing/2014/main" id="{643C2EDF-7F46-46D2-A240-0369B158F676}"/>
              </a:ext>
            </a:extLst>
          </p:cNvPr>
          <p:cNvPicPr>
            <a:picLocks noChangeAspect="1"/>
          </p:cNvPicPr>
          <p:nvPr/>
        </p:nvPicPr>
        <p:blipFill>
          <a:blip r:embed="rId3"/>
          <a:stretch>
            <a:fillRect/>
          </a:stretch>
        </p:blipFill>
        <p:spPr>
          <a:xfrm>
            <a:off x="5692186" y="3327738"/>
            <a:ext cx="4029637" cy="2934109"/>
          </a:xfrm>
          <a:prstGeom prst="rect">
            <a:avLst/>
          </a:prstGeom>
        </p:spPr>
      </p:pic>
    </p:spTree>
    <p:extLst>
      <p:ext uri="{BB962C8B-B14F-4D97-AF65-F5344CB8AC3E}">
        <p14:creationId xmlns:p14="http://schemas.microsoft.com/office/powerpoint/2010/main" val="71893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EE26-857D-41FA-A98F-0F13DBD4FD0A}"/>
              </a:ext>
            </a:extLst>
          </p:cNvPr>
          <p:cNvSpPr>
            <a:spLocks noGrp="1"/>
          </p:cNvSpPr>
          <p:nvPr>
            <p:ph type="title"/>
          </p:nvPr>
        </p:nvSpPr>
        <p:spPr/>
        <p:txBody>
          <a:bodyPr/>
          <a:lstStyle/>
          <a:p>
            <a:r>
              <a:rPr lang="en-GB" dirty="0"/>
              <a:t>Controlling &amp; Coercive behaviour</a:t>
            </a:r>
          </a:p>
        </p:txBody>
      </p:sp>
      <p:sp>
        <p:nvSpPr>
          <p:cNvPr id="3" name="Content Placeholder 2">
            <a:extLst>
              <a:ext uri="{FF2B5EF4-FFF2-40B4-BE49-F238E27FC236}">
                <a16:creationId xmlns:a16="http://schemas.microsoft.com/office/drawing/2014/main" id="{182E10EA-5E92-4022-A878-073D9A220AB2}"/>
              </a:ext>
            </a:extLst>
          </p:cNvPr>
          <p:cNvSpPr>
            <a:spLocks noGrp="1"/>
          </p:cNvSpPr>
          <p:nvPr>
            <p:ph sz="half" idx="1"/>
          </p:nvPr>
        </p:nvSpPr>
        <p:spPr>
          <a:xfrm>
            <a:off x="475628" y="1367212"/>
            <a:ext cx="4184035" cy="3880772"/>
          </a:xfrm>
        </p:spPr>
        <p:txBody>
          <a:bodyPr>
            <a:normAutofit/>
          </a:bodyPr>
          <a:lstStyle/>
          <a:p>
            <a:pPr marL="0" indent="0">
              <a:buNone/>
            </a:pPr>
            <a:r>
              <a:rPr lang="en-GB" sz="2000" dirty="0">
                <a:latin typeface="Arial" panose="020B0604020202020204" pitchFamily="34" charset="0"/>
                <a:cs typeface="Arial" panose="020B0604020202020204" pitchFamily="34" charset="0"/>
              </a:rPr>
              <a:t>Controlling behaviour :</a:t>
            </a:r>
          </a:p>
          <a:p>
            <a:r>
              <a:rPr lang="en-GB" sz="2000" dirty="0">
                <a:latin typeface="Arial" panose="020B0604020202020204" pitchFamily="34" charset="0"/>
                <a:cs typeface="Arial" panose="020B0604020202020204" pitchFamily="34" charset="0"/>
              </a:rPr>
              <a:t>A range of acts designed to make  a person dependant by isolating them from sources of support, depriving them of the means they need for independence and regulating their everyday behaviour.</a:t>
            </a:r>
          </a:p>
          <a:p>
            <a:r>
              <a:rPr lang="en-GB" sz="2000" dirty="0">
                <a:latin typeface="Arial" panose="020B0604020202020204" pitchFamily="34" charset="0"/>
                <a:cs typeface="Arial" panose="020B0604020202020204" pitchFamily="34" charset="0"/>
              </a:rPr>
              <a:t>Freephone 24-Hour National Domestic Abuse Helpline: </a:t>
            </a:r>
          </a:p>
          <a:p>
            <a:r>
              <a:rPr lang="en-GB" sz="2000" dirty="0">
                <a:latin typeface="Arial" panose="020B0604020202020204" pitchFamily="34" charset="0"/>
                <a:cs typeface="Arial" panose="020B0604020202020204" pitchFamily="34" charset="0"/>
              </a:rPr>
              <a:t>0808 2000 247</a:t>
            </a:r>
          </a:p>
          <a:p>
            <a:endParaRPr lang="en-GB"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7BDC11F-99B4-4824-8C79-19E5047F2BCA}"/>
              </a:ext>
            </a:extLst>
          </p:cNvPr>
          <p:cNvSpPr>
            <a:spLocks noGrp="1"/>
          </p:cNvSpPr>
          <p:nvPr>
            <p:ph sz="half" idx="2"/>
          </p:nvPr>
        </p:nvSpPr>
        <p:spPr>
          <a:xfrm>
            <a:off x="5089968" y="1367212"/>
            <a:ext cx="4484338" cy="3880773"/>
          </a:xfrm>
        </p:spPr>
        <p:txBody>
          <a:bodyPr>
            <a:normAutofit/>
          </a:bodyPr>
          <a:lstStyle/>
          <a:p>
            <a:pPr marL="0" indent="0">
              <a:buNone/>
            </a:pPr>
            <a:r>
              <a:rPr lang="en-GB" sz="2000" dirty="0">
                <a:latin typeface="Arial" panose="020B0604020202020204" pitchFamily="34" charset="0"/>
                <a:cs typeface="Arial" panose="020B0604020202020204" pitchFamily="34" charset="0"/>
              </a:rPr>
              <a:t>Coercive behaviour:</a:t>
            </a:r>
          </a:p>
          <a:p>
            <a:pPr marL="0" indent="0">
              <a:buNone/>
            </a:pPr>
            <a:r>
              <a:rPr lang="en-GB" sz="2000" dirty="0">
                <a:latin typeface="Arial" panose="020B0604020202020204" pitchFamily="34" charset="0"/>
                <a:cs typeface="Arial" panose="020B0604020202020204" pitchFamily="34" charset="0"/>
              </a:rPr>
              <a:t>An act or a pattern of assault, threats, humiliation and intimidation or other abuse that is used to harm, punish or frighten their victim. This can include rape, ‘honour-based’ violence, Female Genital Mutilation (FGM) and forced marriage.</a:t>
            </a:r>
          </a:p>
        </p:txBody>
      </p:sp>
    </p:spTree>
    <p:extLst>
      <p:ext uri="{BB962C8B-B14F-4D97-AF65-F5344CB8AC3E}">
        <p14:creationId xmlns:p14="http://schemas.microsoft.com/office/powerpoint/2010/main" val="184530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5462-BF29-4BFC-8435-E3294D1C748F}"/>
              </a:ext>
            </a:extLst>
          </p:cNvPr>
          <p:cNvSpPr>
            <a:spLocks noGrp="1"/>
          </p:cNvSpPr>
          <p:nvPr>
            <p:ph type="title"/>
          </p:nvPr>
        </p:nvSpPr>
        <p:spPr/>
        <p:txBody>
          <a:bodyPr/>
          <a:lstStyle/>
          <a:p>
            <a:r>
              <a:rPr lang="en-GB" dirty="0"/>
              <a:t>AM I A VICTIM OF DOMESTIC VIOLENCE?</a:t>
            </a:r>
          </a:p>
        </p:txBody>
      </p:sp>
      <p:sp>
        <p:nvSpPr>
          <p:cNvPr id="3" name="Content Placeholder 2">
            <a:extLst>
              <a:ext uri="{FF2B5EF4-FFF2-40B4-BE49-F238E27FC236}">
                <a16:creationId xmlns:a16="http://schemas.microsoft.com/office/drawing/2014/main" id="{9D749B78-056D-4EBA-9EAE-19BF5B94513A}"/>
              </a:ext>
            </a:extLst>
          </p:cNvPr>
          <p:cNvSpPr>
            <a:spLocks noGrp="1"/>
          </p:cNvSpPr>
          <p:nvPr>
            <p:ph sz="half" idx="1"/>
          </p:nvPr>
        </p:nvSpPr>
        <p:spPr>
          <a:xfrm>
            <a:off x="556311" y="1270000"/>
            <a:ext cx="4184035" cy="3880772"/>
          </a:xfrm>
        </p:spPr>
        <p:txBody>
          <a:bodyPr>
            <a:noAutofit/>
          </a:bodyPr>
          <a:lstStyle/>
          <a:p>
            <a:r>
              <a:rPr lang="en-GB" sz="2000" dirty="0">
                <a:latin typeface="Arial" panose="020B0604020202020204" pitchFamily="34" charset="0"/>
                <a:cs typeface="Arial" panose="020B0604020202020204" pitchFamily="34" charset="0"/>
              </a:rPr>
              <a:t>Is your partner excessively jealous? </a:t>
            </a:r>
          </a:p>
          <a:p>
            <a:r>
              <a:rPr lang="en-GB" sz="2000" dirty="0">
                <a:latin typeface="Arial" panose="020B0604020202020204" pitchFamily="34" charset="0"/>
                <a:cs typeface="Arial" panose="020B0604020202020204" pitchFamily="34" charset="0"/>
              </a:rPr>
              <a:t>Is your partner stopping you from seeing your family and friends? </a:t>
            </a:r>
          </a:p>
          <a:p>
            <a:r>
              <a:rPr lang="en-GB" sz="2000" dirty="0">
                <a:latin typeface="Arial" panose="020B0604020202020204" pitchFamily="34" charset="0"/>
                <a:cs typeface="Arial" panose="020B0604020202020204" pitchFamily="34" charset="0"/>
              </a:rPr>
              <a:t>Is your partner telling you what to wear, how to behave and what to say? </a:t>
            </a:r>
          </a:p>
          <a:p>
            <a:r>
              <a:rPr lang="en-GB" sz="2000" dirty="0">
                <a:latin typeface="Arial" panose="020B0604020202020204" pitchFamily="34" charset="0"/>
                <a:cs typeface="Arial" panose="020B0604020202020204" pitchFamily="34" charset="0"/>
              </a:rPr>
              <a:t>Does your partner control your money? </a:t>
            </a:r>
          </a:p>
          <a:p>
            <a:r>
              <a:rPr lang="en-GB" sz="2000" dirty="0">
                <a:latin typeface="Arial" panose="020B0604020202020204" pitchFamily="34" charset="0"/>
                <a:cs typeface="Arial" panose="020B0604020202020204" pitchFamily="34" charset="0"/>
              </a:rPr>
              <a:t>Does your partner monitor your movements? </a:t>
            </a:r>
          </a:p>
          <a:p>
            <a:r>
              <a:rPr lang="en-GB" sz="2000" dirty="0">
                <a:latin typeface="Arial" panose="020B0604020202020204" pitchFamily="34" charset="0"/>
                <a:cs typeface="Arial" panose="020B0604020202020204" pitchFamily="34" charset="0"/>
              </a:rPr>
              <a:t>Does your partner use anger to intimidate you to comply with their commands?</a:t>
            </a:r>
          </a:p>
        </p:txBody>
      </p:sp>
      <p:sp>
        <p:nvSpPr>
          <p:cNvPr id="4" name="Content Placeholder 3">
            <a:extLst>
              <a:ext uri="{FF2B5EF4-FFF2-40B4-BE49-F238E27FC236}">
                <a16:creationId xmlns:a16="http://schemas.microsoft.com/office/drawing/2014/main" id="{69895F44-CE04-47A8-B1C4-29734580C63D}"/>
              </a:ext>
            </a:extLst>
          </p:cNvPr>
          <p:cNvSpPr>
            <a:spLocks noGrp="1"/>
          </p:cNvSpPr>
          <p:nvPr>
            <p:ph sz="half" idx="2"/>
          </p:nvPr>
        </p:nvSpPr>
        <p:spPr>
          <a:xfrm>
            <a:off x="5446061" y="1334772"/>
            <a:ext cx="5181600" cy="2018242"/>
          </a:xfrm>
        </p:spPr>
        <p:txBody>
          <a:bodyPr>
            <a:noAutofit/>
          </a:bodyPr>
          <a:lstStyle/>
          <a:p>
            <a:r>
              <a:rPr lang="en-GB" sz="2000" dirty="0">
                <a:latin typeface="Arial" panose="020B0604020202020204" pitchFamily="34" charset="0"/>
                <a:cs typeface="Arial" panose="020B0604020202020204" pitchFamily="34" charset="0"/>
              </a:rPr>
              <a:t>If you have said </a:t>
            </a:r>
            <a:r>
              <a:rPr lang="en-GB" sz="2000" dirty="0">
                <a:solidFill>
                  <a:srgbClr val="7030A0"/>
                </a:solidFill>
                <a:latin typeface="Arial" panose="020B0604020202020204" pitchFamily="34" charset="0"/>
                <a:cs typeface="Arial" panose="020B0604020202020204" pitchFamily="34" charset="0"/>
              </a:rPr>
              <a:t>‘yes’ </a:t>
            </a:r>
            <a:r>
              <a:rPr lang="en-GB" sz="2000" dirty="0">
                <a:latin typeface="Arial" panose="020B0604020202020204" pitchFamily="34" charset="0"/>
                <a:cs typeface="Arial" panose="020B0604020202020204" pitchFamily="34" charset="0"/>
              </a:rPr>
              <a:t>to any of these questions, you are in a domestic abuse relationship.</a:t>
            </a:r>
          </a:p>
          <a:p>
            <a:r>
              <a:rPr lang="en-GB" sz="2000" dirty="0">
                <a:latin typeface="Arial" panose="020B0604020202020204" pitchFamily="34" charset="0"/>
                <a:cs typeface="Arial" panose="020B0604020202020204" pitchFamily="34" charset="0"/>
              </a:rPr>
              <a:t>There are many forms of help to support you and your children. </a:t>
            </a:r>
          </a:p>
          <a:p>
            <a:r>
              <a:rPr lang="en-GB" sz="2000" dirty="0">
                <a:latin typeface="Arial" panose="020B0604020202020204" pitchFamily="34" charset="0"/>
                <a:cs typeface="Arial" panose="020B0604020202020204" pitchFamily="34" charset="0"/>
              </a:rPr>
              <a:t>School is one of them.</a:t>
            </a:r>
          </a:p>
        </p:txBody>
      </p:sp>
      <p:pic>
        <p:nvPicPr>
          <p:cNvPr id="5" name="Picture 4">
            <a:extLst>
              <a:ext uri="{FF2B5EF4-FFF2-40B4-BE49-F238E27FC236}">
                <a16:creationId xmlns:a16="http://schemas.microsoft.com/office/drawing/2014/main" id="{BA4ADC75-BE88-4468-83B8-5294C87D8072}"/>
              </a:ext>
            </a:extLst>
          </p:cNvPr>
          <p:cNvPicPr>
            <a:picLocks noChangeAspect="1"/>
          </p:cNvPicPr>
          <p:nvPr/>
        </p:nvPicPr>
        <p:blipFill>
          <a:blip r:embed="rId2"/>
          <a:stretch>
            <a:fillRect/>
          </a:stretch>
        </p:blipFill>
        <p:spPr>
          <a:xfrm>
            <a:off x="5508828" y="3775145"/>
            <a:ext cx="6533165" cy="2751254"/>
          </a:xfrm>
          <a:prstGeom prst="rect">
            <a:avLst/>
          </a:prstGeom>
        </p:spPr>
      </p:pic>
    </p:spTree>
    <p:extLst>
      <p:ext uri="{BB962C8B-B14F-4D97-AF65-F5344CB8AC3E}">
        <p14:creationId xmlns:p14="http://schemas.microsoft.com/office/powerpoint/2010/main" val="314202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6C38-0C61-4D2B-AECF-C237A6895F78}"/>
              </a:ext>
            </a:extLst>
          </p:cNvPr>
          <p:cNvSpPr>
            <a:spLocks noGrp="1"/>
          </p:cNvSpPr>
          <p:nvPr>
            <p:ph type="title"/>
          </p:nvPr>
        </p:nvSpPr>
        <p:spPr/>
        <p:txBody>
          <a:bodyPr>
            <a:normAutofit/>
          </a:bodyPr>
          <a:lstStyle/>
          <a:p>
            <a:r>
              <a:rPr lang="en-GB" sz="3600" dirty="0"/>
              <a:t>THE IMPACT OF DOMESTIC ABUSE ON CHILDREN</a:t>
            </a:r>
          </a:p>
        </p:txBody>
      </p:sp>
      <p:sp>
        <p:nvSpPr>
          <p:cNvPr id="3" name="Content Placeholder 2">
            <a:extLst>
              <a:ext uri="{FF2B5EF4-FFF2-40B4-BE49-F238E27FC236}">
                <a16:creationId xmlns:a16="http://schemas.microsoft.com/office/drawing/2014/main" id="{2CCA1FA9-CE8D-47E5-A36F-D7CBDA4DC417}"/>
              </a:ext>
            </a:extLst>
          </p:cNvPr>
          <p:cNvSpPr>
            <a:spLocks noGrp="1"/>
          </p:cNvSpPr>
          <p:nvPr>
            <p:ph sz="half" idx="1"/>
          </p:nvPr>
        </p:nvSpPr>
        <p:spPr>
          <a:xfrm>
            <a:off x="677334" y="1930400"/>
            <a:ext cx="4838207" cy="3641060"/>
          </a:xfrm>
          <a:solidFill>
            <a:schemeClr val="accent1">
              <a:lumMod val="75000"/>
            </a:schemeClr>
          </a:solidFill>
        </p:spPr>
        <p:txBody>
          <a:bodyPr>
            <a:normAutofit/>
          </a:bodyPr>
          <a:lstStyle/>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“It’s ok, my daughter was upstairs listening to her iPad, she didn’t hear anything.’’</a:t>
            </a:r>
          </a:p>
          <a:p>
            <a:r>
              <a:rPr lang="en-GB" sz="2000" dirty="0">
                <a:latin typeface="Arial" panose="020B0604020202020204" pitchFamily="34" charset="0"/>
                <a:cs typeface="Arial" panose="020B0604020202020204" pitchFamily="34" charset="0"/>
              </a:rPr>
              <a:t>“The kids don’t know what’s going on. I manage to hide it well from them. They are fine!”</a:t>
            </a:r>
          </a:p>
        </p:txBody>
      </p:sp>
      <p:sp>
        <p:nvSpPr>
          <p:cNvPr id="4" name="Content Placeholder 3">
            <a:extLst>
              <a:ext uri="{FF2B5EF4-FFF2-40B4-BE49-F238E27FC236}">
                <a16:creationId xmlns:a16="http://schemas.microsoft.com/office/drawing/2014/main" id="{5B53C1F9-2390-4851-9DA6-91A6BA98D22C}"/>
              </a:ext>
            </a:extLst>
          </p:cNvPr>
          <p:cNvSpPr>
            <a:spLocks noGrp="1"/>
          </p:cNvSpPr>
          <p:nvPr>
            <p:ph sz="half" idx="2"/>
          </p:nvPr>
        </p:nvSpPr>
        <p:spPr>
          <a:xfrm>
            <a:off x="6096000" y="1660152"/>
            <a:ext cx="5181600" cy="4351338"/>
          </a:xfrm>
        </p:spPr>
        <p:txBody>
          <a:bodyPr>
            <a:noAutofit/>
          </a:bodyPr>
          <a:lstStyle/>
          <a:p>
            <a:pPr marL="0" indent="0">
              <a:buNone/>
            </a:pPr>
            <a:r>
              <a:rPr lang="en-GB" sz="2000" b="1" dirty="0">
                <a:solidFill>
                  <a:schemeClr val="accent2">
                    <a:lumMod val="75000"/>
                  </a:schemeClr>
                </a:solidFill>
                <a:latin typeface="Arial" panose="020B0604020202020204" pitchFamily="34" charset="0"/>
                <a:cs typeface="Arial" panose="020B0604020202020204" pitchFamily="34" charset="0"/>
              </a:rPr>
              <a:t>Children will always be affected; the longer the abuse continues the greater the effect.</a:t>
            </a:r>
          </a:p>
          <a:p>
            <a:pPr marL="0" indent="0">
              <a:buNone/>
            </a:pPr>
            <a:r>
              <a:rPr lang="en-GB" sz="2000" b="1" dirty="0">
                <a:solidFill>
                  <a:schemeClr val="accent2">
                    <a:lumMod val="75000"/>
                  </a:schemeClr>
                </a:solidFill>
                <a:latin typeface="Arial" panose="020B0604020202020204" pitchFamily="34" charset="0"/>
                <a:cs typeface="Arial" panose="020B0604020202020204" pitchFamily="34" charset="0"/>
              </a:rPr>
              <a:t>The definition of Emotional Abuse includes ‘seeing and hearing the ill-treatment of another’ and whilst some children may witness extreme violence, others may live in an atmosphere of detached control. This is just as damaging.</a:t>
            </a:r>
          </a:p>
          <a:p>
            <a:pPr marL="0" indent="0">
              <a:buNone/>
            </a:pPr>
            <a:r>
              <a:rPr lang="en-GB" sz="2000" b="1" dirty="0">
                <a:solidFill>
                  <a:schemeClr val="accent2">
                    <a:lumMod val="75000"/>
                  </a:schemeClr>
                </a:solidFill>
                <a:latin typeface="Arial" panose="020B0604020202020204" pitchFamily="34" charset="0"/>
                <a:cs typeface="Arial" panose="020B0604020202020204" pitchFamily="34" charset="0"/>
              </a:rPr>
              <a:t>Children can often be more aware of what is going on around them than parents notice or believe.</a:t>
            </a:r>
          </a:p>
        </p:txBody>
      </p:sp>
      <p:pic>
        <p:nvPicPr>
          <p:cNvPr id="5" name="Picture 4">
            <a:extLst>
              <a:ext uri="{FF2B5EF4-FFF2-40B4-BE49-F238E27FC236}">
                <a16:creationId xmlns:a16="http://schemas.microsoft.com/office/drawing/2014/main" id="{F48BD27F-0FDF-4E80-BD97-8ADF5D19CAEF}"/>
              </a:ext>
            </a:extLst>
          </p:cNvPr>
          <p:cNvPicPr>
            <a:picLocks noChangeAspect="1"/>
          </p:cNvPicPr>
          <p:nvPr/>
        </p:nvPicPr>
        <p:blipFill>
          <a:blip r:embed="rId2"/>
          <a:stretch>
            <a:fillRect/>
          </a:stretch>
        </p:blipFill>
        <p:spPr>
          <a:xfrm>
            <a:off x="677333" y="4479952"/>
            <a:ext cx="4838207" cy="2230681"/>
          </a:xfrm>
          <a:prstGeom prst="rect">
            <a:avLst/>
          </a:prstGeom>
        </p:spPr>
      </p:pic>
    </p:spTree>
    <p:extLst>
      <p:ext uri="{BB962C8B-B14F-4D97-AF65-F5344CB8AC3E}">
        <p14:creationId xmlns:p14="http://schemas.microsoft.com/office/powerpoint/2010/main" val="218723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F7E15-701C-4C45-AF89-630C8A9F7089}"/>
              </a:ext>
            </a:extLst>
          </p:cNvPr>
          <p:cNvSpPr/>
          <p:nvPr/>
        </p:nvSpPr>
        <p:spPr>
          <a:xfrm>
            <a:off x="326571" y="473528"/>
            <a:ext cx="11495315" cy="2585323"/>
          </a:xfrm>
          <a:prstGeom prst="rect">
            <a:avLst/>
          </a:prstGeom>
        </p:spPr>
        <p:txBody>
          <a:bodyPr wrap="square">
            <a:spAutoFit/>
          </a:bodyPr>
          <a:lstStyle/>
          <a:p>
            <a:r>
              <a:rPr lang="en-US" b="1" dirty="0">
                <a:solidFill>
                  <a:srgbClr val="000000"/>
                </a:solidFill>
                <a:latin typeface="Arial" panose="020B0604020202020204" pitchFamily="34" charset="0"/>
              </a:rPr>
              <a:t>Parent Links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Think You Know: </a:t>
            </a:r>
            <a:r>
              <a:rPr lang="en-US" dirty="0">
                <a:solidFill>
                  <a:srgbClr val="000000"/>
                </a:solidFill>
                <a:latin typeface="Arial" panose="020B0604020202020204" pitchFamily="34" charset="0"/>
                <a:hlinkClick r:id="rId2"/>
              </a:rPr>
              <a:t>https://www.thinkuknow.co.uk/parents/Support-tools/home-activity-worksheets/</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Children’s Social Care:  </a:t>
            </a:r>
            <a:r>
              <a:rPr lang="en-US" dirty="0">
                <a:hlinkClick r:id="rId3"/>
              </a:rPr>
              <a:t>Health and Social Care | Cumberland Council</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Extremism: </a:t>
            </a:r>
            <a:r>
              <a:rPr lang="en-US" dirty="0">
                <a:solidFill>
                  <a:srgbClr val="000000"/>
                </a:solidFill>
                <a:latin typeface="Arial" panose="020B0604020202020204" pitchFamily="34" charset="0"/>
                <a:hlinkClick r:id="rId4"/>
              </a:rPr>
              <a:t>https://educateagainsthate.com/</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NSPCC Home Page: </a:t>
            </a:r>
            <a:r>
              <a:rPr lang="en-US" dirty="0">
                <a:solidFill>
                  <a:srgbClr val="000000"/>
                </a:solidFill>
                <a:latin typeface="Arial" panose="020B0604020202020204" pitchFamily="34" charset="0"/>
                <a:hlinkClick r:id="rId5"/>
              </a:rPr>
              <a:t>https://www.nspcc.org.uk/</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NSPCC Online Safety: </a:t>
            </a:r>
            <a:r>
              <a:rPr lang="en-US" dirty="0">
                <a:solidFill>
                  <a:srgbClr val="000000"/>
                </a:solidFill>
                <a:latin typeface="Arial" panose="020B0604020202020204" pitchFamily="34" charset="0"/>
                <a:hlinkClick r:id="rId6"/>
              </a:rPr>
              <a:t>https://www.nspcc.org.uk/keeping-children-safe/online-safety/</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Net Aware E-Safety Advice: </a:t>
            </a:r>
            <a:r>
              <a:rPr lang="en-US" dirty="0">
                <a:solidFill>
                  <a:srgbClr val="000000"/>
                </a:solidFill>
                <a:latin typeface="Arial" panose="020B0604020202020204" pitchFamily="34" charset="0"/>
                <a:hlinkClick r:id="rId7"/>
              </a:rPr>
              <a:t>https://www.net-aware.org.uk/networks/?order=title#</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Child Sexual Exploitation: </a:t>
            </a:r>
            <a:r>
              <a:rPr lang="en-US" dirty="0">
                <a:solidFill>
                  <a:srgbClr val="000000"/>
                </a:solidFill>
                <a:latin typeface="Arial" panose="020B0604020202020204" pitchFamily="34" charset="0"/>
                <a:hlinkClick r:id="rId7"/>
              </a:rPr>
              <a:t>http://www.itsnotokay.co.uk/</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056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Domestic Abuse Updates 2025-26</a:t>
            </a:r>
          </a:p>
        </p:txBody>
      </p:sp>
      <p:sp>
        <p:nvSpPr>
          <p:cNvPr id="3" name="Content Placeholder 2"/>
          <p:cNvSpPr>
            <a:spLocks noGrp="1"/>
          </p:cNvSpPr>
          <p:nvPr>
            <p:ph idx="1"/>
          </p:nvPr>
        </p:nvSpPr>
        <p:spPr/>
        <p:txBody>
          <a:bodyPr/>
          <a:lstStyle/>
          <a:p>
            <a:r>
              <a:rPr dirty="0">
                <a:latin typeface="Abadi" panose="020B0604020104020204" pitchFamily="34" charset="0"/>
              </a:rPr>
              <a:t>New developments:</a:t>
            </a:r>
          </a:p>
          <a:p>
            <a:pPr lvl="1"/>
            <a:r>
              <a:rPr dirty="0">
                <a:latin typeface="Abadi" panose="020B0604020104020204" pitchFamily="34" charset="0"/>
              </a:rPr>
              <a:t>• Courts will no longer presume contact with both parents; child safety </a:t>
            </a:r>
            <a:r>
              <a:rPr dirty="0" err="1">
                <a:latin typeface="Abadi" panose="020B0604020104020204" pitchFamily="34" charset="0"/>
              </a:rPr>
              <a:t>prioritised</a:t>
            </a:r>
            <a:r>
              <a:rPr dirty="0">
                <a:latin typeface="Abadi" panose="020B0604020104020204" pitchFamily="34" charset="0"/>
              </a:rPr>
              <a:t> (2025 family law reform).citeturn13search89</a:t>
            </a:r>
          </a:p>
          <a:p>
            <a:pPr lvl="1"/>
            <a:r>
              <a:rPr dirty="0">
                <a:latin typeface="Abadi" panose="020B0604020104020204" pitchFamily="34" charset="0"/>
              </a:rPr>
              <a:t>• Coercive control offenders sentenced 12+ months now managed under MAPPA (2025).citeturn13search90</a:t>
            </a:r>
          </a:p>
          <a:p>
            <a:pPr lvl="1"/>
            <a:r>
              <a:rPr dirty="0">
                <a:latin typeface="Abadi" panose="020B0604020104020204" pitchFamily="34" charset="0"/>
              </a:rPr>
              <a:t>• Controlling or coercive </a:t>
            </a:r>
            <a:r>
              <a:rPr dirty="0" err="1">
                <a:latin typeface="Abadi" panose="020B0604020104020204" pitchFamily="34" charset="0"/>
              </a:rPr>
              <a:t>behaviour</a:t>
            </a:r>
            <a:r>
              <a:rPr dirty="0">
                <a:latin typeface="Abadi" panose="020B0604020104020204" pitchFamily="34" charset="0"/>
              </a:rPr>
              <a:t> legally treated on par with serious violent offending (2025).citeturn13search91</a:t>
            </a:r>
          </a:p>
          <a:p>
            <a:pPr lvl="1"/>
            <a:r>
              <a:rPr dirty="0">
                <a:latin typeface="Abadi" panose="020B0604020104020204" pitchFamily="34" charset="0"/>
              </a:rPr>
              <a:t>• Children formally </a:t>
            </a:r>
            <a:r>
              <a:rPr dirty="0" err="1">
                <a:latin typeface="Abadi" panose="020B0604020104020204" pitchFamily="34" charset="0"/>
              </a:rPr>
              <a:t>recognised</a:t>
            </a:r>
            <a:r>
              <a:rPr dirty="0">
                <a:latin typeface="Abadi" panose="020B0604020104020204" pitchFamily="34" charset="0"/>
              </a:rPr>
              <a:t> as victims of domestic abuse; stronger court protections (2025).citeturn13search92</a:t>
            </a:r>
          </a:p>
          <a:p>
            <a:pPr lvl="1"/>
            <a:r>
              <a:rPr dirty="0">
                <a:latin typeface="Abadi" panose="020B0604020104020204" pitchFamily="34" charset="0"/>
              </a:rPr>
              <a:t>• New national statistics: 8% of adults experienced domestic abuse last year (ONS 2025).citeturn13search94</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d207b10c-cdb3-4f81-8eb1-d20e9f43e152" xsi:nil="true"/>
    <Invited_Students xmlns="d207b10c-cdb3-4f81-8eb1-d20e9f43e152" xsi:nil="true"/>
    <FolderType xmlns="d207b10c-cdb3-4f81-8eb1-d20e9f43e152" xsi:nil="true"/>
    <Owner xmlns="d207b10c-cdb3-4f81-8eb1-d20e9f43e152">
      <UserInfo>
        <DisplayName/>
        <AccountId xsi:nil="true"/>
        <AccountType/>
      </UserInfo>
    </Owner>
    <Teachers xmlns="d207b10c-cdb3-4f81-8eb1-d20e9f43e152">
      <UserInfo>
        <DisplayName/>
        <AccountId xsi:nil="true"/>
        <AccountType/>
      </UserInfo>
    </Teachers>
    <Students xmlns="d207b10c-cdb3-4f81-8eb1-d20e9f43e152">
      <UserInfo>
        <DisplayName/>
        <AccountId xsi:nil="true"/>
        <AccountType/>
      </UserInfo>
    </Students>
    <Student_Groups xmlns="d207b10c-cdb3-4f81-8eb1-d20e9f43e152">
      <UserInfo>
        <DisplayName/>
        <AccountId xsi:nil="true"/>
        <AccountType/>
      </UserInfo>
    </Student_Groups>
    <_activity xmlns="d207b10c-cdb3-4f81-8eb1-d20e9f43e152" xsi:nil="true"/>
    <NotebookType xmlns="d207b10c-cdb3-4f81-8eb1-d20e9f43e152" xsi:nil="true"/>
    <CultureName xmlns="d207b10c-cdb3-4f81-8eb1-d20e9f43e152" xsi:nil="true"/>
    <Templates xmlns="d207b10c-cdb3-4f81-8eb1-d20e9f43e152" xsi:nil="true"/>
    <Has_Teacher_Only_SectionGroup xmlns="d207b10c-cdb3-4f81-8eb1-d20e9f43e152" xsi:nil="true"/>
    <AppVersion xmlns="d207b10c-cdb3-4f81-8eb1-d20e9f43e152" xsi:nil="true"/>
    <Invited_Teachers xmlns="d207b10c-cdb3-4f81-8eb1-d20e9f43e152" xsi:nil="true"/>
    <DefaultSectionNames xmlns="d207b10c-cdb3-4f81-8eb1-d20e9f43e152" xsi:nil="true"/>
    <Is_Collaboration_Space_Locked xmlns="d207b10c-cdb3-4f81-8eb1-d20e9f43e1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766B22ECEA034090B136DCE566A1B9" ma:contentTypeVersion="32" ma:contentTypeDescription="Create a new document." ma:contentTypeScope="" ma:versionID="cb677514134cafb7326624ef016a392d">
  <xsd:schema xmlns:xsd="http://www.w3.org/2001/XMLSchema" xmlns:xs="http://www.w3.org/2001/XMLSchema" xmlns:p="http://schemas.microsoft.com/office/2006/metadata/properties" xmlns:ns3="d207b10c-cdb3-4f81-8eb1-d20e9f43e152" xmlns:ns4="1cd16857-527a-4fa3-8092-3d178fef4ee4" targetNamespace="http://schemas.microsoft.com/office/2006/metadata/properties" ma:root="true" ma:fieldsID="2e0a03c6f58304b9cba138bdd118f2f0" ns3:_="" ns4:_="">
    <xsd:import namespace="d207b10c-cdb3-4f81-8eb1-d20e9f43e152"/>
    <xsd:import namespace="1cd16857-527a-4fa3-8092-3d178fef4ee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7b10c-cdb3-4f81-8eb1-d20e9f43e1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16857-527a-4fa3-8092-3d178fef4ee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7BB0E-DFBD-4444-A797-AD443F20D6F9}">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1cd16857-527a-4fa3-8092-3d178fef4ee4"/>
    <ds:schemaRef ds:uri="d207b10c-cdb3-4f81-8eb1-d20e9f43e152"/>
    <ds:schemaRef ds:uri="http://www.w3.org/XML/1998/namespace"/>
  </ds:schemaRefs>
</ds:datastoreItem>
</file>

<file path=customXml/itemProps2.xml><?xml version="1.0" encoding="utf-8"?>
<ds:datastoreItem xmlns:ds="http://schemas.openxmlformats.org/officeDocument/2006/customXml" ds:itemID="{AE9EA086-9399-4E80-BBC5-E7C790115EDA}">
  <ds:schemaRefs>
    <ds:schemaRef ds:uri="http://schemas.microsoft.com/sharepoint/v3/contenttype/forms"/>
  </ds:schemaRefs>
</ds:datastoreItem>
</file>

<file path=customXml/itemProps3.xml><?xml version="1.0" encoding="utf-8"?>
<ds:datastoreItem xmlns:ds="http://schemas.openxmlformats.org/officeDocument/2006/customXml" ds:itemID="{0B5FF304-FF6D-4AD2-9E87-AFDF0A75D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07b10c-cdb3-4f81-8eb1-d20e9f43e152"/>
    <ds:schemaRef ds:uri="1cd16857-527a-4fa3-8092-3d178fef4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TotalTime>
  <Words>647</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Abadi</vt:lpstr>
      <vt:lpstr>Arial</vt:lpstr>
      <vt:lpstr>Calibri</vt:lpstr>
      <vt:lpstr>Calibri Light</vt:lpstr>
      <vt:lpstr>Trebuchet MS</vt:lpstr>
      <vt:lpstr>Wingdings 3</vt:lpstr>
      <vt:lpstr>1_Custom Design</vt:lpstr>
      <vt:lpstr>2_Custom Design</vt:lpstr>
      <vt:lpstr>Custom Design</vt:lpstr>
      <vt:lpstr>Facet</vt:lpstr>
      <vt:lpstr>3.PARENTS’ GUIDE TO SAFEGUARDING</vt:lpstr>
      <vt:lpstr>RECOGNISING DOMESTIC ABUSE</vt:lpstr>
      <vt:lpstr>Controlling &amp; Coercive behaviour</vt:lpstr>
      <vt:lpstr>AM I A VICTIM OF DOMESTIC VIOLENCE?</vt:lpstr>
      <vt:lpstr>THE IMPACT OF DOMESTIC ABUSE ON CHILDREN</vt:lpstr>
      <vt:lpstr>PowerPoint Presentation</vt:lpstr>
      <vt:lpstr>Domestic Abuse Updates 2025-26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BASIC SAFEGUARDING 2023</dc:title>
  <dc:creator>Mrs Stainton</dc:creator>
  <cp:lastModifiedBy>Mrs Stainton</cp:lastModifiedBy>
  <cp:revision>20</cp:revision>
  <dcterms:created xsi:type="dcterms:W3CDTF">2023-12-08T15:45:04Z</dcterms:created>
  <dcterms:modified xsi:type="dcterms:W3CDTF">2026-01-27T16:26:46Z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0x01010022766B22ECEA034090B136DCE566A1B9</vt:lpwstr>
  </property>
</Properties>
</file>