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60" r:id="rId6"/>
    <p:sldMasterId id="2147483714" r:id="rId7"/>
  </p:sldMasterIdLst>
  <p:sldIdLst>
    <p:sldId id="256" r:id="rId8"/>
    <p:sldId id="271" r:id="rId9"/>
    <p:sldId id="272" r:id="rId10"/>
    <p:sldId id="274" r:id="rId11"/>
    <p:sldId id="280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Stainton" userId="c8c5ab9e-3a15-4d6f-b1c1-474794319b32" providerId="ADAL" clId="{EB435750-85AB-4C4C-913D-E9BF067FE3F5}"/>
    <pc:docChg chg="modSld">
      <pc:chgData name="Mrs Stainton" userId="c8c5ab9e-3a15-4d6f-b1c1-474794319b32" providerId="ADAL" clId="{EB435750-85AB-4C4C-913D-E9BF067FE3F5}" dt="2026-01-27T16:27:22.685" v="1" actId="2711"/>
      <pc:docMkLst>
        <pc:docMk/>
      </pc:docMkLst>
      <pc:sldChg chg="modSp">
        <pc:chgData name="Mrs Stainton" userId="c8c5ab9e-3a15-4d6f-b1c1-474794319b32" providerId="ADAL" clId="{EB435750-85AB-4C4C-913D-E9BF067FE3F5}" dt="2026-01-27T16:27:22.685" v="1" actId="2711"/>
        <pc:sldMkLst>
          <pc:docMk/>
          <pc:sldMk cId="0" sldId="281"/>
        </pc:sldMkLst>
        <pc:spChg chg="mod">
          <ac:chgData name="Mrs Stainton" userId="c8c5ab9e-3a15-4d6f-b1c1-474794319b32" providerId="ADAL" clId="{EB435750-85AB-4C4C-913D-E9BF067FE3F5}" dt="2026-01-27T16:27:22.685" v="1" actId="2711"/>
          <ac:spMkLst>
            <pc:docMk/>
            <pc:sldMk cId="0" sldId="281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F51A-FB61-42B5-8F14-690C5AE04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1D541-0B9A-4108-BCE5-FC2D5E460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5166B-E99A-45B5-A0EF-CF04CAB9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0CDB6-0E29-4C21-BCFA-CFD7BC148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33A84-181D-4E4D-9FB8-15E65D71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5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556C4-7602-45EC-BD6E-093E1BA4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A86BD-F070-4641-A2CD-D1090A612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EE72-136C-46F2-8491-998FFDFF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CD9E1-4E12-4816-A81A-0C4A7F1E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3B2E2-2F45-41E4-AC1F-4E57ED66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76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8F5FD7-83DA-490A-8F58-9573A68F5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31970-ED58-4CEC-A668-B577C9B7F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A6DDF-D7D3-4765-96F9-5003DB2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8E3A4-ECFA-48FE-803C-C1271A7AB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8690-901F-4C2A-9BEF-89C6B3F7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11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65A06-F553-4DE8-9902-47351E3D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0C159-E84B-443D-963C-F8CE764F9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77BB8-B301-479F-8E0A-B9C1D84C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C461F-71D1-48A1-8A47-2CAA5A99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8589F-C3E3-4344-8F5C-9E4E0C0E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81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17B0-CFD7-4F15-846B-221C35CF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D776-FB02-457B-A32B-792924369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D948E-B3E7-4487-A427-F8F22870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39B96-6519-4F23-BBB1-1F7A5C52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29A86-D506-41D8-9F75-ED9B0D55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1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DCCA-3D6D-4758-9B51-0F3EE589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AC1BA-EC7B-41D8-9560-47127DC5E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291DD-A3C5-485C-AEE3-D4234B37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7E6F8-87DB-4C79-88B2-26C5E8006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26A3E-3097-46E3-9838-F3F23935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681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B47E-616B-4E36-AF0E-9852E1CD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97C3-7289-4C31-9C16-47AC8CEB9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785EE-1599-4FF1-9318-04E5033D2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180B0-E6C8-4D52-A90D-1D1DAF4B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2B25C-F6F9-43D1-9405-08477A0F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8A91D-DACF-4AC5-90FB-473C3387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27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CB29-6FC2-4D43-80B8-E8525D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257DD-0700-46B9-8267-DF6C3014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A3507-56EC-4FC6-BA5A-9F0E9B522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7B384-EBFB-4850-B3AE-E8CD189482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B96B4-E674-4B16-8119-EE7135767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F697EE-EA1D-4214-BCDD-46155E31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F1AF5-7BB9-418E-B534-C5C729D8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3B23C9-B2B8-4F24-BC67-B7E8C617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824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F07B-3A95-45BA-8578-32DBAF22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B89D7-C5D7-4604-AC44-5958F18B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86CB1-EB63-454B-8430-65F30161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D7F52-DB60-40E2-8C36-1992FD8C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49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931EA-D72B-401F-8867-52988890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C347C-0013-4348-9DCB-FFB13FC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C75B2-3D1E-4F57-BE2B-E3F5FC8F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73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3902E-45C7-4578-94CD-EF5D21724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F6A49-2473-425C-A66F-F987C339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A0F1F-2E03-4764-B879-F6DA34291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9083F-F499-4FC2-8ABC-E7A6612B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83A66-A4DA-449B-AF04-5FEA3513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75029-3420-4AC2-8E56-9CC1C11F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56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B0832-2D11-4741-AE21-607034A9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1C67-646E-43F9-B38F-2D1B3A8B8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DD0CF-0D7C-4490-8064-26A6973B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CB7E7-4766-41D2-BD88-24F333A4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504C4-F12D-4781-A5A1-854FED9D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676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19A9-C4B3-46CE-A1CE-BFFBD12D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D1B26-7C06-4003-BFA2-3C1DA4E7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9777D-989E-4646-83DE-3FDAF0EF6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DDAB5-AD90-4481-80EA-6E077A10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42B14-73FB-4CC6-84BD-037F3E79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80A8E-21A8-4A2F-8196-5D81BDE2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3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D1ACC-9C0A-435B-8AAE-2032735E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60BDF5-83CB-4568-930B-5BD0CB357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C190A-2873-45F1-9030-ADCC52E1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C4796-F608-4811-8C68-B6E8C483E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4A992-7D64-479C-9A7A-62259E3BD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80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600327-01FB-4E9A-92C0-08CA94C2B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5277D-E8FF-4C9A-88A3-7D5A0DF2C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33142-8A84-42BB-A3A8-B09CE391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D817D-CEB0-43B5-960A-3D53724C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3B89-5788-4ACF-8C49-A01C6C4D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269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2CC5-C899-434B-98E1-FE40D1C8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51814-BB63-4179-875A-F52256D1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74F8A-F2A3-4449-8697-32F2E3B1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6533-C86F-4F78-ABC1-91D23176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5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E327-CAB5-4E4F-AC65-81D1E1D36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C74EA-8DA3-4B72-8817-505E13085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7F689-3F70-4FEA-870B-1F3434F2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9F0E0-3C67-412F-85A2-B2250A4B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33625-B98A-427F-AD2A-2BBBFC7D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616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F51A-79E8-4B79-B58C-C49E662F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90BF2-37BE-4D62-BC5A-B429A31F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53486-1ECD-4D10-8944-365B736A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B2CEC-4EC1-4C3A-B9ED-39AA683F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C0A5C-A65E-440D-9271-9F6B1575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17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E67D-6E23-44E1-8878-7F7B428F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BE249-5F4C-4BCA-8407-489A0D1CB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B8269-BB8B-4D3E-A4A7-6272EC92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EC726-80ED-401C-9155-417124CB2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D85D-5FB6-48FF-9E34-7B6B6359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43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4758-C31F-4D7E-881D-28F989C8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1B163-3B13-4BC4-BDC7-1F995582B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D287E-F444-4A05-A7CB-AF7C7BE3C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7D3A9-40DA-4953-9110-3C6F239E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A0066-C6F9-46F0-B0BB-4E0D601E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76296-A644-4F29-82DD-7D59EFE40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722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32B2-3819-4B02-8B59-5CB88C25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A4982-5365-401A-A222-C465CC579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7829F-BDB7-49A2-8595-6E1277E79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29602-DBBF-444C-9330-C7632A9AA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A8B6B-4FFA-404F-9673-C1E570DFA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4C526-92E7-4D08-BF1D-904AE339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4F745-9F61-4277-B1B3-F56F48E0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A0C1FE-6275-4CC3-ADFF-7297A647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534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F78B-F567-437C-B5CB-93C8D637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30DEFD-6576-44C8-8919-6F431B9C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E2F9B-9F54-4493-A5B3-A4E034B8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1F295-64BD-43EC-B572-1FB5233E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27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4D68-E467-4C0A-B48C-A065575C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B0425-486B-4C68-B48E-9E5D0B7AF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C012-B5F4-4896-837B-83C7B3421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E507-485B-41B3-8121-FF3E4F31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2E073-D12F-48F0-ADA3-FC064825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612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BAFB4-8ED3-48C8-9C17-D4E065A1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2262B-7A5A-471E-8589-F39C2606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BEFF9-F9DB-4A68-B134-CF3342E3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186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2413-263A-4F99-AC09-7482D4ACB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6AA41-B5FC-4B51-8AD6-642A5842A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C694-0BC4-4E33-9FE6-FFBF35210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EC13D-7E94-4F91-97BD-738DF8BF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7F3F0-9BC2-4D52-92C4-8A646F85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D834D-2382-4726-951E-78C7B219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846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3219-EDBD-42A2-AC09-35021F83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592D45-5301-428E-B5FD-92945258C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8B2E7-21E1-45E9-AA3C-2BF5ED0BD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76873-5510-4F24-890F-C478CD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F4BF1-6546-4306-9A8B-4E66D2D5E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FFC0D-D595-47EC-8AF9-4A43F76C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455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A88C-8D44-40B4-AC55-53200BB5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BCACF-39A6-4F16-9F15-CB4F0793B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64F1F-2E0C-44BA-9981-5423EEC8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22E6B-3FF1-4E55-856B-71EEB748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D129F-946C-429A-A7D9-48CC81CF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556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C64C3A-B619-4903-B694-42846488A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D2BC9-C951-4AD7-B540-BA3E79324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A1D68-AEF8-4E5A-8595-3CF17F15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AB440-D866-4D88-BB4E-249AA908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D9404-A0BE-4C0E-A2A7-9BC25E1F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814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4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987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696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5766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81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D29-C422-468D-A50C-81C40021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B5DBE-2937-4A2F-83DB-4347A12C2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E5BE-1242-4FFF-9578-4A8EBB3DD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91592-B6C4-4DFC-B935-F521FA2C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10BA6-6D93-42C6-9ECC-1DC08329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D7E83-8C02-4904-B2BB-970309FA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89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60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63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391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36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81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1673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718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26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200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4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243AC-CA2A-4D28-ADEA-ECCC0A4B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BB938-855A-4C81-A83C-8FC8C195B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311F6-2C30-4174-896A-A4E2F9250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8A82A-08B2-4D09-9CA4-ADCD2C488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01F17-78E2-4242-894D-5B551926C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2D29B9-3CC0-4B22-9236-DCBD837D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CD6E32-FBC4-4485-8794-AF065AEFD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CFD4B-BD71-46B0-8E53-5BBECE57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285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4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1CC-B944-4CA5-ABC2-FE7D7989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ABA59-53E6-4983-9FAD-43908F0D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0FA6-DA96-40B8-A312-05D96397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42479-FED6-43E7-9DEF-60FC323E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5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0DBCB-2BC1-427A-92FB-AFA5017C3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5D8FFD-FE2C-4B31-A84B-8865AC15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775F2-989D-4464-B6D4-A671D1A3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78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2998-3DF2-48E1-A5B1-5E04343E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48F6-F727-4218-B7AC-0735CB2A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8C29E-7196-4B22-94A1-4EA61A151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BEAA4-F626-408E-B701-FD9FCB2B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3F841-B3F1-40CA-81E1-08037C44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8C54D-D0E9-4A2F-ACB4-8E7E8A98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96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3813-A779-4F46-9CE9-D33EA8E9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48868D-BC2A-4D3A-80AB-5E911A346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E58B5-3C5D-4410-AE38-53296F5AC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341A9-5E8E-453C-8903-5A364A99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FB7A4-2B76-4896-A026-766DFC67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7CBC9-256C-499D-8856-F53CBB8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80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442E97-F696-48A3-919F-C1A2F25F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F939F-1C2A-46CC-AC7B-A8B08FC6C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16A9-A531-4E3B-AA11-4233F3E12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B14C6-8960-46E6-8086-F47CA51A4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DA8D-676B-48B0-8346-1F80C9F7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88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ACC24-C111-4755-9383-C49F4A8C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B6F8-07F3-48AC-9099-C0E766F87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D5F45-B8E8-40C1-8114-DFB4A5F7B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428D8-C758-4298-8D92-2EAC7DF046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3F48E-4B04-4009-8641-3B576731A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ACBFF-B8E0-479A-897E-2E463D0B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82383-1D8E-471E-A912-AE12ADD5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0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7E19C3-BA36-48BD-A8CF-D1A154F7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E9CF0-2F35-44E0-B2A6-AD5727022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41AD3-CCCE-475B-B97E-0BB35931D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B0B08-8242-4268-B4E3-08A79DC65031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E87F9-EE3E-4156-A3A9-3A5E4BB08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5081-39E5-4350-BD4E-4D2F07DC6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4B88-6CA6-4488-B08E-1A19F7CF5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9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E3164-C6F5-4D84-86D0-94FB2CE284A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912145-0825-4ECC-91B1-276E38D30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mberland.gov.uk/health-and-social-care" TargetMode="External"/><Relationship Id="rId7" Type="http://schemas.openxmlformats.org/officeDocument/2006/relationships/hyperlink" Target="https://www.net-aware.org.uk/networks/?order=title" TargetMode="External"/><Relationship Id="rId2" Type="http://schemas.openxmlformats.org/officeDocument/2006/relationships/hyperlink" Target="https://www.thinkuknow.co.uk/parents/Support-tools/home-activity-worksheets/" TargetMode="Externa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nspcc.org.uk/keeping-children-safe/online-safety/" TargetMode="External"/><Relationship Id="rId5" Type="http://schemas.openxmlformats.org/officeDocument/2006/relationships/hyperlink" Target="https://www.nspcc.org.uk/" TargetMode="External"/><Relationship Id="rId4" Type="http://schemas.openxmlformats.org/officeDocument/2006/relationships/hyperlink" Target="https://educateagainsthate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6823-6DBD-4970-9967-F8E61282E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1466" y="93687"/>
            <a:ext cx="6434667" cy="1646302"/>
          </a:xfrm>
        </p:spPr>
        <p:txBody>
          <a:bodyPr>
            <a:normAutofit fontScale="90000"/>
          </a:bodyPr>
          <a:lstStyle/>
          <a:p>
            <a:r>
              <a:rPr lang="en-GB" dirty="0"/>
              <a:t>4. PARENTS’ GUIDE TO SAFEGUARDING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61B50-69DC-4DC8-88C7-81A1545A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133" y="1739989"/>
            <a:ext cx="6646300" cy="49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1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BD15-BE7A-463D-9AA7-6E9A2F1AF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CHILD SEXUAL EXPLOITATION (CSE)?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C0AD1-F6C0-416E-8473-D170E5608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6005854" cy="3880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is a form of child sexual abuse and occurs when an individual  or group take advantage of an imbalance of  power to coerce, manipulate or deceive a child or  young person under the age  of 18 into sexual activity  in exchange for something the victim needs or wants and/or for  the financial advantage or  increased status of the perpetrator.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Latest statistics show that children are more at risk are: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● younger children (as young as 10 years old)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● Clean skins (young people with no previous record or who are not known to the police)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skins is a common term used by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perpetrators/gangs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95AE4-027E-41D4-AAA5-817AF706D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9037" y="2825418"/>
            <a:ext cx="5181600" cy="342298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Many young people who are groomed are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made to feel special by buying gifts and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giving them lots of attention. Any child or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young people can be affected but there are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some situations that make the victim more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vulnerable to exploitation, for example, if they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are unable to communicate effectively or if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they are isolated from peers/family members.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497EE-91D7-4FAD-A8CA-22AC6570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700" y="128570"/>
            <a:ext cx="3097095" cy="22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97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9B47-899E-4D91-9A10-96C7E091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CSE: WHAT PARENTS SHOULD LOOK OUT FOR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A8C219-1C99-4E6E-A7A8-847620D4A6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829" y="4533610"/>
            <a:ext cx="1971675" cy="197167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68F5F2-3E7F-4E55-AE12-068CF7F25F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4845" y="1592148"/>
            <a:ext cx="3499222" cy="2050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CE830-5E72-4CF9-9B3B-96D53FA73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2732617"/>
            <a:ext cx="3000375" cy="156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B484A4-36EE-47EE-8EF4-B86DFAF3E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787" y="4738397"/>
            <a:ext cx="2287361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F28BA8-9BE0-4E6A-B44F-60B76B2F0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467" y="2617383"/>
            <a:ext cx="1747203" cy="16232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98C900-7BD1-49D5-B047-C913868D4FFA}"/>
              </a:ext>
            </a:extLst>
          </p:cNvPr>
          <p:cNvSpPr/>
          <p:nvPr/>
        </p:nvSpPr>
        <p:spPr>
          <a:xfrm>
            <a:off x="5751951" y="3820752"/>
            <a:ext cx="60712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Unexplained gifts or new possessions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Older boyfriends/girlfriends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Children displaying sexualised behaviour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Changes in emotional well-being/mood swings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Drugs and alcohol being consumed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Going missing from home or coming home late</a:t>
            </a:r>
          </a:p>
        </p:txBody>
      </p:sp>
    </p:spTree>
    <p:extLst>
      <p:ext uri="{BB962C8B-B14F-4D97-AF65-F5344CB8AC3E}">
        <p14:creationId xmlns:p14="http://schemas.microsoft.com/office/powerpoint/2010/main" val="216757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6D5A7D-F8E1-4427-A54D-FD8FC39A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9E51B-6F36-4A24-906C-D438D0C6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48134-4784-44CC-86C5-2F5C7FBA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502" y="2655890"/>
            <a:ext cx="6046195" cy="1787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child or young person may think their abuser is their friend or even their boyfriend/girlfriend but the abuser will put them into dangerous situations forcing them to do things they don’t want to do.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831DA-CEAF-4996-8884-6A701CC1C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1464" y="1609261"/>
            <a:ext cx="4184034" cy="2834142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perpetrator will control and manipulate the victim and try to isolate them from friends and family. Even making threats against family and their victims</a:t>
            </a: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2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4F7E15-701C-4C45-AF89-630C8A9F7089}"/>
              </a:ext>
            </a:extLst>
          </p:cNvPr>
          <p:cNvSpPr/>
          <p:nvPr/>
        </p:nvSpPr>
        <p:spPr>
          <a:xfrm>
            <a:off x="326571" y="473528"/>
            <a:ext cx="114953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Parent Links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Think You Know: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https://www.thinkuknow.co.uk/parents/Support-tools/home-activity-worksheets/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Children’s Social Care:  </a:t>
            </a:r>
            <a:r>
              <a:rPr lang="en-US" dirty="0">
                <a:hlinkClick r:id="rId3"/>
              </a:rPr>
              <a:t>Health and Social Care | Cumberland Council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Extremism: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https://educateagainsthate.com/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NSPCC Home Page: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https://www.nspcc.org.uk/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NSPCC Online Safety: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6"/>
              </a:rPr>
              <a:t>https://www.nspcc.org.uk/keeping-children-safe/online-safety/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Net Aware E-Safety Advice: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https://www.net-aware.org.uk/networks/?order=title#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Child Sexual Exploitation: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http://www.itsnotokay.co.uk/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AI Safety for Children (2025–26)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>
                <a:latin typeface="Abadi" panose="020B0604020104020204" pitchFamily="34" charset="0"/>
              </a:rPr>
              <a:t>Key risks &amp; protections:</a:t>
            </a:r>
          </a:p>
          <a:p>
            <a:pPr marL="457200" lvl="1" indent="0">
              <a:buNone/>
            </a:pPr>
            <a:r>
              <a:rPr dirty="0">
                <a:latin typeface="Abadi" panose="020B0604020104020204" pitchFamily="34" charset="0"/>
              </a:rPr>
              <a:t>• AI used by predators to </a:t>
            </a:r>
            <a:r>
              <a:rPr dirty="0" err="1">
                <a:latin typeface="Abadi" panose="020B0604020104020204" pitchFamily="34" charset="0"/>
              </a:rPr>
              <a:t>analyse</a:t>
            </a:r>
            <a:r>
              <a:rPr dirty="0">
                <a:latin typeface="Abadi" panose="020B0604020104020204" pitchFamily="34" charset="0"/>
              </a:rPr>
              <a:t> children’s </a:t>
            </a:r>
            <a:r>
              <a:rPr dirty="0" err="1">
                <a:latin typeface="Abadi" panose="020B0604020104020204" pitchFamily="34" charset="0"/>
              </a:rPr>
              <a:t>behaviour</a:t>
            </a:r>
            <a:r>
              <a:rPr dirty="0">
                <a:latin typeface="Abadi" panose="020B0604020104020204" pitchFamily="34" charset="0"/>
              </a:rPr>
              <a:t> and </a:t>
            </a:r>
            <a:r>
              <a:rPr dirty="0" err="1">
                <a:latin typeface="Abadi" panose="020B0604020104020204" pitchFamily="34" charset="0"/>
              </a:rPr>
              <a:t>personalise</a:t>
            </a:r>
            <a:r>
              <a:rPr dirty="0">
                <a:latin typeface="Abadi" panose="020B0604020104020204" pitchFamily="34" charset="0"/>
              </a:rPr>
              <a:t> grooming.citeturn16search146</a:t>
            </a:r>
          </a:p>
          <a:p>
            <a:pPr marL="457200" lvl="1" indent="0">
              <a:buNone/>
            </a:pPr>
            <a:r>
              <a:rPr dirty="0">
                <a:latin typeface="Abadi" panose="020B0604020104020204" pitchFamily="34" charset="0"/>
              </a:rPr>
              <a:t>• Explosion of AI-generated CSAM (26,362% increase in 2025).citeturn16search147</a:t>
            </a:r>
          </a:p>
          <a:p>
            <a:pPr marL="457200" lvl="1" indent="0">
              <a:buNone/>
            </a:pPr>
            <a:r>
              <a:rPr dirty="0">
                <a:latin typeface="Abadi" panose="020B0604020104020204" pitchFamily="34" charset="0"/>
              </a:rPr>
              <a:t>• </a:t>
            </a:r>
            <a:r>
              <a:rPr dirty="0" err="1">
                <a:latin typeface="Abadi" panose="020B0604020104020204" pitchFamily="34" charset="0"/>
              </a:rPr>
              <a:t>Deepfake</a:t>
            </a:r>
            <a:r>
              <a:rPr dirty="0">
                <a:latin typeface="Abadi" panose="020B0604020104020204" pitchFamily="34" charset="0"/>
              </a:rPr>
              <a:t> tech used to create fake explicit images of children, increasing blackmail risks.citeturn16search146</a:t>
            </a:r>
          </a:p>
          <a:p>
            <a:pPr marL="457200" lvl="1" indent="0">
              <a:buNone/>
            </a:pPr>
            <a:r>
              <a:rPr dirty="0">
                <a:latin typeface="Abadi" panose="020B0604020104020204" pitchFamily="34" charset="0"/>
              </a:rPr>
              <a:t>• UN urges global safeguards due to rapid escalation of AI-enabled child exploitation.citeturn16search146</a:t>
            </a:r>
          </a:p>
          <a:p>
            <a:pPr marL="457200" lvl="1" indent="0">
              <a:buNone/>
            </a:pPr>
            <a:r>
              <a:rPr dirty="0">
                <a:latin typeface="Abadi" panose="020B0604020104020204" pitchFamily="34" charset="0"/>
              </a:rPr>
              <a:t>• Parents should teach critical thinking, monitor AI tool use, and report suspected AI-made abuse content.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d207b10c-cdb3-4f81-8eb1-d20e9f43e152" xsi:nil="true"/>
    <Invited_Students xmlns="d207b10c-cdb3-4f81-8eb1-d20e9f43e152" xsi:nil="true"/>
    <FolderType xmlns="d207b10c-cdb3-4f81-8eb1-d20e9f43e152" xsi:nil="true"/>
    <Owner xmlns="d207b10c-cdb3-4f81-8eb1-d20e9f43e152">
      <UserInfo>
        <DisplayName/>
        <AccountId xsi:nil="true"/>
        <AccountType/>
      </UserInfo>
    </Owner>
    <Teachers xmlns="d207b10c-cdb3-4f81-8eb1-d20e9f43e152">
      <UserInfo>
        <DisplayName/>
        <AccountId xsi:nil="true"/>
        <AccountType/>
      </UserInfo>
    </Teachers>
    <Students xmlns="d207b10c-cdb3-4f81-8eb1-d20e9f43e152">
      <UserInfo>
        <DisplayName/>
        <AccountId xsi:nil="true"/>
        <AccountType/>
      </UserInfo>
    </Students>
    <Student_Groups xmlns="d207b10c-cdb3-4f81-8eb1-d20e9f43e152">
      <UserInfo>
        <DisplayName/>
        <AccountId xsi:nil="true"/>
        <AccountType/>
      </UserInfo>
    </Student_Groups>
    <_activity xmlns="d207b10c-cdb3-4f81-8eb1-d20e9f43e152" xsi:nil="true"/>
    <NotebookType xmlns="d207b10c-cdb3-4f81-8eb1-d20e9f43e152" xsi:nil="true"/>
    <CultureName xmlns="d207b10c-cdb3-4f81-8eb1-d20e9f43e152" xsi:nil="true"/>
    <Templates xmlns="d207b10c-cdb3-4f81-8eb1-d20e9f43e152" xsi:nil="true"/>
    <Has_Teacher_Only_SectionGroup xmlns="d207b10c-cdb3-4f81-8eb1-d20e9f43e152" xsi:nil="true"/>
    <AppVersion xmlns="d207b10c-cdb3-4f81-8eb1-d20e9f43e152" xsi:nil="true"/>
    <Invited_Teachers xmlns="d207b10c-cdb3-4f81-8eb1-d20e9f43e152" xsi:nil="true"/>
    <DefaultSectionNames xmlns="d207b10c-cdb3-4f81-8eb1-d20e9f43e152" xsi:nil="true"/>
    <Is_Collaboration_Space_Locked xmlns="d207b10c-cdb3-4f81-8eb1-d20e9f43e1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766B22ECEA034090B136DCE566A1B9" ma:contentTypeVersion="32" ma:contentTypeDescription="Create a new document." ma:contentTypeScope="" ma:versionID="cb677514134cafb7326624ef016a392d">
  <xsd:schema xmlns:xsd="http://www.w3.org/2001/XMLSchema" xmlns:xs="http://www.w3.org/2001/XMLSchema" xmlns:p="http://schemas.microsoft.com/office/2006/metadata/properties" xmlns:ns3="d207b10c-cdb3-4f81-8eb1-d20e9f43e152" xmlns:ns4="1cd16857-527a-4fa3-8092-3d178fef4ee4" targetNamespace="http://schemas.microsoft.com/office/2006/metadata/properties" ma:root="true" ma:fieldsID="2e0a03c6f58304b9cba138bdd118f2f0" ns3:_="" ns4:_="">
    <xsd:import namespace="d207b10c-cdb3-4f81-8eb1-d20e9f43e152"/>
    <xsd:import namespace="1cd16857-527a-4fa3-8092-3d178fef4ee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7b10c-cdb3-4f81-8eb1-d20e9f43e152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Location" ma:index="30" nillable="true" ma:displayName="Location" ma:internalName="MediaServiceLocation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  <xsd:element name="_activity" ma:index="37" nillable="true" ma:displayName="_activity" ma:hidden="true" ma:internalName="_activity">
      <xsd:simpleType>
        <xsd:restriction base="dms:Note"/>
      </xsd:simpleType>
    </xsd:element>
    <xsd:element name="MediaServiceObjectDetectorVersions" ma:index="3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16857-527a-4fa3-8092-3d178fef4ee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97BB0E-DFBD-4444-A797-AD443F20D6F9}">
  <ds:schemaRefs>
    <ds:schemaRef ds:uri="http://schemas.microsoft.com/office/2006/metadata/properties"/>
    <ds:schemaRef ds:uri="1cd16857-527a-4fa3-8092-3d178fef4ee4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d207b10c-cdb3-4f81-8eb1-d20e9f43e1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B5FF304-FF6D-4AD2-9E87-AFDF0A75DF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07b10c-cdb3-4f81-8eb1-d20e9f43e152"/>
    <ds:schemaRef ds:uri="1cd16857-527a-4fa3-8092-3d178fef4e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9EA086-9399-4E80-BBC5-E7C790115E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530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Abadi</vt:lpstr>
      <vt:lpstr>Arial</vt:lpstr>
      <vt:lpstr>Calibri</vt:lpstr>
      <vt:lpstr>Calibri Light</vt:lpstr>
      <vt:lpstr>Trebuchet MS</vt:lpstr>
      <vt:lpstr>Wingdings 3</vt:lpstr>
      <vt:lpstr>1_Custom Design</vt:lpstr>
      <vt:lpstr>2_Custom Design</vt:lpstr>
      <vt:lpstr>Custom Design</vt:lpstr>
      <vt:lpstr>Facet</vt:lpstr>
      <vt:lpstr>4. PARENTS’ GUIDE TO SAFEGUARDING</vt:lpstr>
      <vt:lpstr>WHAT IS CHILD SEXUAL EXPLOITATION (CSE)?</vt:lpstr>
      <vt:lpstr>CSE: WHAT PARENTS SHOULD LOOK OUT FOR</vt:lpstr>
      <vt:lpstr>CSE</vt:lpstr>
      <vt:lpstr>PowerPoint Presentation</vt:lpstr>
      <vt:lpstr>AI Safety for Children (2025–26)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PARENTS’ BASIC SAFEGUARDING 2023</dc:title>
  <dc:creator>Mrs Stainton</dc:creator>
  <cp:lastModifiedBy>Mrs Stainton</cp:lastModifiedBy>
  <cp:revision>19</cp:revision>
  <dcterms:created xsi:type="dcterms:W3CDTF">2023-12-08T15:45:04Z</dcterms:created>
  <dcterms:modified xsi:type="dcterms:W3CDTF">2026-01-27T16:27:24Z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0x01010022766B22ECEA034090B136DCE566A1B9</vt:lpwstr>
  </property>
</Properties>
</file>