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6" r:id="rId14"/>
    <p:sldId id="265" r:id="rId15"/>
    <p:sldId id="267"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Stainton" userId="c8c5ab9e-3a15-4d6f-b1c1-474794319b32" providerId="ADAL" clId="{263C7132-FC25-4F28-94E0-4E7E3D59984F}"/>
  </pc:docChgLst>
  <pc:docChgLst>
    <pc:chgData name="Mrs Stainton" userId="c8c5ab9e-3a15-4d6f-b1c1-474794319b32" providerId="ADAL" clId="{8372F4AD-D028-4D0A-A417-1B2C3D9988D6}"/>
    <pc:docChg chg="modSld">
      <pc:chgData name="Mrs Stainton" userId="c8c5ab9e-3a15-4d6f-b1c1-474794319b32" providerId="ADAL" clId="{8372F4AD-D028-4D0A-A417-1B2C3D9988D6}" dt="2026-01-27T16:24:31.314" v="4" actId="20577"/>
      <pc:docMkLst>
        <pc:docMk/>
      </pc:docMkLst>
      <pc:sldChg chg="modSp">
        <pc:chgData name="Mrs Stainton" userId="c8c5ab9e-3a15-4d6f-b1c1-474794319b32" providerId="ADAL" clId="{8372F4AD-D028-4D0A-A417-1B2C3D9988D6}" dt="2026-01-27T16:24:31.314" v="4" actId="20577"/>
        <pc:sldMkLst>
          <pc:docMk/>
          <pc:sldMk cId="865456775" sldId="256"/>
        </pc:sldMkLst>
        <pc:spChg chg="mod">
          <ac:chgData name="Mrs Stainton" userId="c8c5ab9e-3a15-4d6f-b1c1-474794319b32" providerId="ADAL" clId="{8372F4AD-D028-4D0A-A417-1B2C3D9988D6}" dt="2026-01-27T16:24:31.314" v="4" actId="20577"/>
          <ac:spMkLst>
            <pc:docMk/>
            <pc:sldMk cId="865456775" sldId="256"/>
            <ac:spMk id="3" creationId="{01ADD9F0-D211-4C1A-A5FA-F6200B0D4C8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1/27/2026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research.childrenandnature.org/research/nearby-nature-helps-children-cope-with-adversit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instagram.com/p/Ci_D3cvvxow/" TargetMode="External"/><Relationship Id="rId3" Type="http://schemas.openxmlformats.org/officeDocument/2006/relationships/hyperlink" Target="https://nationalcentreforfamilylearning.org/" TargetMode="External"/><Relationship Id="rId7" Type="http://schemas.openxmlformats.org/officeDocument/2006/relationships/hyperlink" Target="https://apple.sjv.io/c/338476/435418/7646?subId1=goodtoknow-gb-5156146604677787464&amp;sharedId=goodtoknow-gb&amp;u=https%3A%2F%2Fpodcasts.apple.com%2Fnz%2Fpodcast%2F103-building-resilience-in-kids%2Fid1092660175%3Fi%3D1000416285185" TargetMode="External"/><Relationship Id="rId2" Type="http://schemas.openxmlformats.org/officeDocument/2006/relationships/hyperlink" Target="https://www.campaign-for-learning.org.uk/" TargetMode="External"/><Relationship Id="rId1" Type="http://schemas.openxmlformats.org/officeDocument/2006/relationships/slideLayout" Target="../slideLayouts/slideLayout2.xml"/><Relationship Id="rId6" Type="http://schemas.openxmlformats.org/officeDocument/2006/relationships/hyperlink" Target="https://theresilientkid.co.uk/podcast/" TargetMode="External"/><Relationship Id="rId5" Type="http://schemas.openxmlformats.org/officeDocument/2006/relationships/hyperlink" Target="https://developingchild.harvard.edu/resources/podcast-resilience-play/" TargetMode="External"/><Relationship Id="rId4" Type="http://schemas.openxmlformats.org/officeDocument/2006/relationships/hyperlink" Target="https://www.familylives.org.uk/advice/your-family/wellbeing/building-resilience-in-children-and-teens" TargetMode="External"/><Relationship Id="rId9" Type="http://schemas.openxmlformats.org/officeDocument/2006/relationships/hyperlink" Target="https://www.instagram.com/parenting.resilience/?hl=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usybrainsactivitypacks.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jentheiss.com/resources/Theiss%202018.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mdpi.com/1660-4601/9/9/313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3BEF-0315-4EDD-9AD2-E267432E772C}"/>
              </a:ext>
            </a:extLst>
          </p:cNvPr>
          <p:cNvSpPr>
            <a:spLocks noGrp="1"/>
          </p:cNvSpPr>
          <p:nvPr>
            <p:ph type="ctrTitle"/>
          </p:nvPr>
        </p:nvSpPr>
        <p:spPr>
          <a:xfrm>
            <a:off x="687389" y="2514600"/>
            <a:ext cx="10817224" cy="2262781"/>
          </a:xfrm>
        </p:spPr>
        <p:txBody>
          <a:bodyPr>
            <a:normAutofit fontScale="90000"/>
          </a:bodyPr>
          <a:lstStyle/>
          <a:p>
            <a:pPr fontAlgn="base"/>
            <a:r>
              <a:rPr lang="en-GB" b="1" dirty="0"/>
              <a:t>Wondering how to raise resilient kids? We asked three experts to share their top tips (#5 is inspired)</a:t>
            </a:r>
            <a:br>
              <a:rPr lang="en-GB" b="1" dirty="0"/>
            </a:br>
            <a:br>
              <a:rPr lang="en-GB" dirty="0"/>
            </a:br>
            <a:endParaRPr lang="en-GB" dirty="0"/>
          </a:p>
        </p:txBody>
      </p:sp>
      <p:sp>
        <p:nvSpPr>
          <p:cNvPr id="3" name="Subtitle 2">
            <a:extLst>
              <a:ext uri="{FF2B5EF4-FFF2-40B4-BE49-F238E27FC236}">
                <a16:creationId xmlns:a16="http://schemas.microsoft.com/office/drawing/2014/main" id="{01ADD9F0-D211-4C1A-A5FA-F6200B0D4C8D}"/>
              </a:ext>
            </a:extLst>
          </p:cNvPr>
          <p:cNvSpPr>
            <a:spLocks noGrp="1"/>
          </p:cNvSpPr>
          <p:nvPr>
            <p:ph type="subTitle" idx="1"/>
          </p:nvPr>
        </p:nvSpPr>
        <p:spPr>
          <a:xfrm>
            <a:off x="1638300" y="5731717"/>
            <a:ext cx="8915399" cy="1126283"/>
          </a:xfrm>
        </p:spPr>
        <p:txBody>
          <a:bodyPr/>
          <a:lstStyle/>
          <a:p>
            <a:r>
              <a:rPr lang="en-GB" dirty="0"/>
              <a:t>Resilience isn't when a kid 'doesn't give up' we share the true meaning...</a:t>
            </a:r>
          </a:p>
          <a:p>
            <a:r>
              <a:rPr lang="en-GB" dirty="0"/>
              <a:t>2026</a:t>
            </a:r>
          </a:p>
        </p:txBody>
      </p:sp>
      <p:pic>
        <p:nvPicPr>
          <p:cNvPr id="4" name="Content Placeholder 3">
            <a:extLst>
              <a:ext uri="{FF2B5EF4-FFF2-40B4-BE49-F238E27FC236}">
                <a16:creationId xmlns:a16="http://schemas.microsoft.com/office/drawing/2014/main" id="{D495C1E0-C2AA-4441-B878-C06C458325F3}"/>
              </a:ext>
            </a:extLst>
          </p:cNvPr>
          <p:cNvPicPr>
            <a:picLocks noChangeAspect="1"/>
          </p:cNvPicPr>
          <p:nvPr/>
        </p:nvPicPr>
        <p:blipFill>
          <a:blip r:embed="rId2"/>
          <a:stretch>
            <a:fillRect/>
          </a:stretch>
        </p:blipFill>
        <p:spPr>
          <a:xfrm>
            <a:off x="4096074" y="3429000"/>
            <a:ext cx="3160757" cy="2108200"/>
          </a:xfrm>
          <a:prstGeom prst="rect">
            <a:avLst/>
          </a:prstGeom>
        </p:spPr>
      </p:pic>
    </p:spTree>
    <p:extLst>
      <p:ext uri="{BB962C8B-B14F-4D97-AF65-F5344CB8AC3E}">
        <p14:creationId xmlns:p14="http://schemas.microsoft.com/office/powerpoint/2010/main" val="865456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C236-86D7-4810-86D9-B8E8CCB27711}"/>
              </a:ext>
            </a:extLst>
          </p:cNvPr>
          <p:cNvSpPr>
            <a:spLocks noGrp="1"/>
          </p:cNvSpPr>
          <p:nvPr>
            <p:ph type="title"/>
          </p:nvPr>
        </p:nvSpPr>
        <p:spPr/>
        <p:txBody>
          <a:bodyPr/>
          <a:lstStyle/>
          <a:p>
            <a:r>
              <a:rPr lang="en-GB" b="1" dirty="0"/>
              <a:t>7. Let children label their emotions</a:t>
            </a:r>
            <a:br>
              <a:rPr lang="en-GB" b="1" dirty="0"/>
            </a:br>
            <a:endParaRPr lang="en-GB" dirty="0"/>
          </a:p>
        </p:txBody>
      </p:sp>
      <p:sp>
        <p:nvSpPr>
          <p:cNvPr id="3" name="Content Placeholder 2">
            <a:extLst>
              <a:ext uri="{FF2B5EF4-FFF2-40B4-BE49-F238E27FC236}">
                <a16:creationId xmlns:a16="http://schemas.microsoft.com/office/drawing/2014/main" id="{34EE8EBD-3D9B-4A9D-A511-DAA7B19F4C05}"/>
              </a:ext>
            </a:extLst>
          </p:cNvPr>
          <p:cNvSpPr>
            <a:spLocks noGrp="1"/>
          </p:cNvSpPr>
          <p:nvPr>
            <p:ph idx="1"/>
          </p:nvPr>
        </p:nvSpPr>
        <p:spPr>
          <a:xfrm>
            <a:off x="1938867" y="2133600"/>
            <a:ext cx="9565745" cy="3777622"/>
          </a:xfrm>
        </p:spPr>
        <p:txBody>
          <a:bodyPr>
            <a:normAutofit/>
          </a:bodyPr>
          <a:lstStyle/>
          <a:p>
            <a:pPr fontAlgn="base"/>
            <a:r>
              <a:rPr lang="en-GB" dirty="0"/>
              <a:t>Helping kids to understand their emotions is a step towards facilitating acceptance of them. Lauren suggests that letting kids label their emotions models a positive strategy for managing emotional expression. She said, "When faced with a stressful situation or problem, teaching children to label their emotions can help them to understand the physical sensations they are experiencing."</a:t>
            </a:r>
          </a:p>
          <a:p>
            <a:pPr fontAlgn="base"/>
            <a:r>
              <a:rPr lang="en-GB" dirty="0"/>
              <a:t>She continued "It also helps them to know that you understand how they feel and, by remaining to calm yourself and demonstrating coping skills such as deep breathing or taking a break, you help them to self-regulate." This is research-backed, with studies concluding that resilience increases the ability to regulate emotions by enhancing self-esteem and preparing young people to face life experiences. </a:t>
            </a:r>
          </a:p>
          <a:p>
            <a:endParaRPr lang="en-GB" dirty="0"/>
          </a:p>
        </p:txBody>
      </p:sp>
    </p:spTree>
    <p:extLst>
      <p:ext uri="{BB962C8B-B14F-4D97-AF65-F5344CB8AC3E}">
        <p14:creationId xmlns:p14="http://schemas.microsoft.com/office/powerpoint/2010/main" val="189736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3C7E-2DD8-429A-B021-05F294E42A65}"/>
              </a:ext>
            </a:extLst>
          </p:cNvPr>
          <p:cNvSpPr>
            <a:spLocks noGrp="1"/>
          </p:cNvSpPr>
          <p:nvPr>
            <p:ph type="title"/>
          </p:nvPr>
        </p:nvSpPr>
        <p:spPr/>
        <p:txBody>
          <a:bodyPr/>
          <a:lstStyle/>
          <a:p>
            <a:r>
              <a:rPr lang="en-GB" b="1" dirty="0"/>
              <a:t>8. Embrace the magic of outdoors</a:t>
            </a:r>
            <a:br>
              <a:rPr lang="en-GB" b="1" dirty="0"/>
            </a:br>
            <a:endParaRPr lang="en-GB" dirty="0"/>
          </a:p>
        </p:txBody>
      </p:sp>
      <p:sp>
        <p:nvSpPr>
          <p:cNvPr id="3" name="Content Placeholder 2">
            <a:extLst>
              <a:ext uri="{FF2B5EF4-FFF2-40B4-BE49-F238E27FC236}">
                <a16:creationId xmlns:a16="http://schemas.microsoft.com/office/drawing/2014/main" id="{BC671C8A-0339-4445-A332-3AB119C65942}"/>
              </a:ext>
            </a:extLst>
          </p:cNvPr>
          <p:cNvSpPr>
            <a:spLocks noGrp="1"/>
          </p:cNvSpPr>
          <p:nvPr>
            <p:ph idx="1"/>
          </p:nvPr>
        </p:nvSpPr>
        <p:spPr>
          <a:xfrm>
            <a:off x="1659467" y="2133600"/>
            <a:ext cx="9845145" cy="3777622"/>
          </a:xfrm>
        </p:spPr>
        <p:txBody>
          <a:bodyPr/>
          <a:lstStyle/>
          <a:p>
            <a:pPr fontAlgn="base"/>
            <a:r>
              <a:rPr lang="en-GB" dirty="0"/>
              <a:t>Lauren is a strong advocate of getting outside, or in the water, to help foster resilience in kids. She shared "When faced with stress, </a:t>
            </a:r>
            <a:r>
              <a:rPr lang="en-GB" dirty="0">
                <a:hlinkClick r:id="rId2"/>
              </a:rPr>
              <a:t>research</a:t>
            </a:r>
            <a:r>
              <a:rPr lang="en-GB" dirty="0"/>
              <a:t> tells us being outdoors in nature helps the body reset, the mind feels calm and your mood improve. If going outdoors is not an option, my go-to solution is always ‘Just add water!’ take a bath, have a shower, pour a cold drink, and set up an activity playing with water, it has never failed to reset everyone’s mood!"</a:t>
            </a:r>
          </a:p>
          <a:p>
            <a:endParaRPr lang="en-GB" dirty="0"/>
          </a:p>
        </p:txBody>
      </p:sp>
    </p:spTree>
    <p:extLst>
      <p:ext uri="{BB962C8B-B14F-4D97-AF65-F5344CB8AC3E}">
        <p14:creationId xmlns:p14="http://schemas.microsoft.com/office/powerpoint/2010/main" val="213484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37A7-72B6-47FE-ADFE-04AED5EFFB01}"/>
              </a:ext>
            </a:extLst>
          </p:cNvPr>
          <p:cNvSpPr>
            <a:spLocks noGrp="1"/>
          </p:cNvSpPr>
          <p:nvPr>
            <p:ph type="title"/>
          </p:nvPr>
        </p:nvSpPr>
        <p:spPr>
          <a:xfrm>
            <a:off x="1972733" y="624110"/>
            <a:ext cx="9531879" cy="1280890"/>
          </a:xfrm>
        </p:spPr>
        <p:txBody>
          <a:bodyPr>
            <a:normAutofit fontScale="90000"/>
          </a:bodyPr>
          <a:lstStyle/>
          <a:p>
            <a:r>
              <a:rPr lang="en-GB" b="1" dirty="0"/>
              <a:t>Additional support</a:t>
            </a:r>
            <a:br>
              <a:rPr lang="en-GB" b="1" dirty="0"/>
            </a:br>
            <a:r>
              <a:rPr lang="en-GB" dirty="0"/>
              <a:t>Lauren shared her top resources with us, for getting extra help with building resilience in your children. She suggested:</a:t>
            </a:r>
            <a:br>
              <a:rPr lang="en-GB" dirty="0"/>
            </a:br>
            <a:endParaRPr lang="en-GB" dirty="0"/>
          </a:p>
        </p:txBody>
      </p:sp>
      <p:sp>
        <p:nvSpPr>
          <p:cNvPr id="3" name="Content Placeholder 2">
            <a:extLst>
              <a:ext uri="{FF2B5EF4-FFF2-40B4-BE49-F238E27FC236}">
                <a16:creationId xmlns:a16="http://schemas.microsoft.com/office/drawing/2014/main" id="{A261F381-E995-44D9-A330-5DAA086275B7}"/>
              </a:ext>
            </a:extLst>
          </p:cNvPr>
          <p:cNvSpPr>
            <a:spLocks noGrp="1"/>
          </p:cNvSpPr>
          <p:nvPr>
            <p:ph idx="1"/>
          </p:nvPr>
        </p:nvSpPr>
        <p:spPr>
          <a:xfrm>
            <a:off x="1837267" y="2819400"/>
            <a:ext cx="9667345" cy="3777622"/>
          </a:xfrm>
        </p:spPr>
        <p:txBody>
          <a:bodyPr>
            <a:normAutofit fontScale="70000" lnSpcReduction="20000"/>
          </a:bodyPr>
          <a:lstStyle/>
          <a:p>
            <a:pPr fontAlgn="base"/>
            <a:r>
              <a:rPr lang="en-GB" b="1" dirty="0">
                <a:hlinkClick r:id="rId2"/>
              </a:rPr>
              <a:t>Learning to Learn</a:t>
            </a:r>
            <a:r>
              <a:rPr lang="en-GB" dirty="0"/>
              <a:t> skills have become popular in schools with many buying into schemes such as the Campaign for Learning’s 5Rs (Readiness, Resourcefulness, Resilience, Remembering and Reflection). Their website features many useful resources for parents.</a:t>
            </a:r>
          </a:p>
          <a:p>
            <a:pPr fontAlgn="base"/>
            <a:r>
              <a:rPr lang="en-GB" b="1" dirty="0">
                <a:hlinkClick r:id="rId3"/>
              </a:rPr>
              <a:t>National Centre for Family Learning</a:t>
            </a:r>
            <a:r>
              <a:rPr lang="en-GB" dirty="0"/>
              <a:t>, also has parent resources relating to resilience.</a:t>
            </a:r>
          </a:p>
          <a:p>
            <a:pPr fontAlgn="base"/>
            <a:r>
              <a:rPr lang="en-GB" b="1" dirty="0">
                <a:hlinkClick r:id="rId4"/>
              </a:rPr>
              <a:t>Family Lives</a:t>
            </a:r>
            <a:r>
              <a:rPr lang="en-GB" dirty="0"/>
              <a:t> provides a wealth of free support for families including online courses, articles, and helplines.</a:t>
            </a:r>
          </a:p>
          <a:p>
            <a:pPr fontAlgn="base"/>
            <a:r>
              <a:rPr lang="en-GB" b="1" dirty="0">
                <a:hlinkClick r:id="rId5"/>
              </a:rPr>
              <a:t>The Centre of the Developing Child at Harvard University podcast</a:t>
            </a:r>
            <a:r>
              <a:rPr lang="en-GB" dirty="0"/>
              <a:t> is also helpful for parents with young children. It discusses the importance of play and how it shapes our brain architecture for life.</a:t>
            </a:r>
          </a:p>
          <a:p>
            <a:pPr fontAlgn="base"/>
            <a:r>
              <a:rPr lang="en-GB" b="1" dirty="0"/>
              <a:t>Parenting podcasts to try</a:t>
            </a:r>
          </a:p>
          <a:p>
            <a:pPr fontAlgn="base"/>
            <a:r>
              <a:rPr lang="en-GB" b="1" dirty="0">
                <a:hlinkClick r:id="rId6"/>
              </a:rPr>
              <a:t>The Resilient Kid podcast</a:t>
            </a:r>
            <a:r>
              <a:rPr lang="en-GB" dirty="0"/>
              <a:t> - Psychotherapist and mum-of-two Ashley Costello, aka The Resilient Kid, has a fortnightly podcast covering everything you need to encourage resilience.</a:t>
            </a:r>
          </a:p>
          <a:p>
            <a:pPr fontAlgn="base"/>
            <a:r>
              <a:rPr lang="en-GB" b="1" dirty="0">
                <a:hlinkClick r:id="rId7"/>
              </a:rPr>
              <a:t>Parenting Beyond Discipline</a:t>
            </a:r>
            <a:r>
              <a:rPr lang="en-GB" dirty="0"/>
              <a:t> - Erin Royer, MA </a:t>
            </a:r>
            <a:r>
              <a:rPr lang="en-GB" dirty="0" err="1"/>
              <a:t>Psy</a:t>
            </a:r>
            <a:r>
              <a:rPr lang="en-GB" dirty="0"/>
              <a:t>. has an episode of her podcast dedicated to fostering resilience.</a:t>
            </a:r>
          </a:p>
          <a:p>
            <a:pPr fontAlgn="base"/>
            <a:r>
              <a:rPr lang="en-GB" b="1" dirty="0">
                <a:hlinkClick r:id="rId8"/>
              </a:rPr>
              <a:t>Resilient Little Hearts</a:t>
            </a:r>
            <a:r>
              <a:rPr lang="en-GB" dirty="0"/>
              <a:t> - An Instagram account from Laura, who has a Masters in Educational Psychology, empowering parents to cultivate resilience and emotional health in children.</a:t>
            </a:r>
          </a:p>
          <a:p>
            <a:pPr fontAlgn="base"/>
            <a:r>
              <a:rPr lang="en-GB" b="1" dirty="0">
                <a:hlinkClick r:id="rId9"/>
              </a:rPr>
              <a:t>Parenting resilience</a:t>
            </a:r>
            <a:r>
              <a:rPr lang="en-GB" dirty="0"/>
              <a:t> - An Instagram account from psychotherapist and play therapist, Carol, giving concrete tips and thoughts to boost resilience in children and in ourselves.</a:t>
            </a:r>
          </a:p>
          <a:p>
            <a:endParaRPr lang="en-GB" dirty="0"/>
          </a:p>
        </p:txBody>
      </p:sp>
    </p:spTree>
    <p:extLst>
      <p:ext uri="{BB962C8B-B14F-4D97-AF65-F5344CB8AC3E}">
        <p14:creationId xmlns:p14="http://schemas.microsoft.com/office/powerpoint/2010/main" val="3090798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Resilience &amp; Wellbeing: Updated 2025 Insights</a:t>
            </a:r>
          </a:p>
        </p:txBody>
      </p:sp>
      <p:sp>
        <p:nvSpPr>
          <p:cNvPr id="3" name="Content Placeholder 2"/>
          <p:cNvSpPr>
            <a:spLocks noGrp="1"/>
          </p:cNvSpPr>
          <p:nvPr>
            <p:ph idx="1"/>
          </p:nvPr>
        </p:nvSpPr>
        <p:spPr/>
        <p:txBody>
          <a:bodyPr/>
          <a:lstStyle/>
          <a:p>
            <a:r>
              <a:t>How resilience supports wellbeing (2025 research):</a:t>
            </a:r>
          </a:p>
          <a:p>
            <a:pPr lvl="1"/>
            <a:r>
              <a:t>• Strong relationships and belonging are key drivers of wellbeing.citeturn8search26</a:t>
            </a:r>
          </a:p>
          <a:p>
            <a:pPr lvl="1"/>
            <a:r>
              <a:t>• Emotional regulation skills help protect against low wellbeing.citeturn8search26</a:t>
            </a:r>
          </a:p>
          <a:p>
            <a:pPr lvl="1"/>
            <a:r>
              <a:t>• Resilience reduces impact of stressors and improves coping.citeturn8search22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2025 Child Wellbeing Research (Modernised)</a:t>
            </a:r>
          </a:p>
        </p:txBody>
      </p:sp>
      <p:sp>
        <p:nvSpPr>
          <p:cNvPr id="3" name="Content Placeholder 2"/>
          <p:cNvSpPr>
            <a:spLocks noGrp="1"/>
          </p:cNvSpPr>
          <p:nvPr>
            <p:ph idx="1"/>
          </p:nvPr>
        </p:nvSpPr>
        <p:spPr/>
        <p:txBody>
          <a:bodyPr/>
          <a:lstStyle/>
          <a:p>
            <a:r>
              <a:t>Key findings from 2025 wellbeing studies:</a:t>
            </a:r>
          </a:p>
          <a:p>
            <a:pPr lvl="1"/>
            <a:r>
              <a:t>• 9% of young people reported low wellbeing in 2025.citeturn8search22</a:t>
            </a:r>
          </a:p>
          <a:p>
            <a:pPr lvl="1"/>
            <a:r>
              <a:t>• School remains the most common source of unhappiness for children.citeturn8search22</a:t>
            </a:r>
          </a:p>
          <a:p>
            <a:pPr lvl="1"/>
            <a:r>
              <a:t>• Cost-of-living pressures and academic stress are major contributors.citeturn8search22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Digital Resilience Strategies (2025)</a:t>
            </a:r>
          </a:p>
        </p:txBody>
      </p:sp>
      <p:sp>
        <p:nvSpPr>
          <p:cNvPr id="3" name="Content Placeholder 2"/>
          <p:cNvSpPr>
            <a:spLocks noGrp="1"/>
          </p:cNvSpPr>
          <p:nvPr>
            <p:ph idx="1"/>
          </p:nvPr>
        </p:nvSpPr>
        <p:spPr/>
        <p:txBody>
          <a:bodyPr/>
          <a:lstStyle/>
          <a:p>
            <a:r>
              <a:t>Evidence-based digital resilience approaches:</a:t>
            </a:r>
          </a:p>
          <a:p>
            <a:pPr lvl="1"/>
            <a:r>
              <a:t>• Teach children to identify misinformation and disinformation.citeturn8search28</a:t>
            </a:r>
          </a:p>
          <a:p>
            <a:pPr lvl="1"/>
            <a:r>
              <a:t>• Support healthy digital habits to prevent hyper-connectivity stress.citeturn8search28</a:t>
            </a:r>
          </a:p>
          <a:p>
            <a:pPr lvl="1"/>
            <a:r>
              <a:t>• Promote digital literacy and coping skills to handle online risks.citeturn8search31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14E5-50C7-4782-9FCC-54D8D6D9F97A}"/>
              </a:ext>
            </a:extLst>
          </p:cNvPr>
          <p:cNvSpPr>
            <a:spLocks noGrp="1"/>
          </p:cNvSpPr>
          <p:nvPr>
            <p:ph type="title"/>
          </p:nvPr>
        </p:nvSpPr>
        <p:spPr/>
        <p:txBody>
          <a:bodyPr/>
          <a:lstStyle/>
          <a:p>
            <a:r>
              <a:rPr lang="en-GB" b="1" dirty="0"/>
              <a:t>1. Build trusting relationships</a:t>
            </a:r>
            <a:br>
              <a:rPr lang="en-GB" b="1" dirty="0"/>
            </a:br>
            <a:endParaRPr lang="en-GB" dirty="0"/>
          </a:p>
        </p:txBody>
      </p:sp>
      <p:sp>
        <p:nvSpPr>
          <p:cNvPr id="5" name="Content Placeholder 4">
            <a:extLst>
              <a:ext uri="{FF2B5EF4-FFF2-40B4-BE49-F238E27FC236}">
                <a16:creationId xmlns:a16="http://schemas.microsoft.com/office/drawing/2014/main" id="{C7BF1BE3-22B4-4711-B328-A6AC5BCCC349}"/>
              </a:ext>
            </a:extLst>
          </p:cNvPr>
          <p:cNvSpPr>
            <a:spLocks noGrp="1"/>
          </p:cNvSpPr>
          <p:nvPr>
            <p:ph idx="1"/>
          </p:nvPr>
        </p:nvSpPr>
        <p:spPr>
          <a:xfrm>
            <a:off x="1202267" y="2133600"/>
            <a:ext cx="10302345" cy="3777622"/>
          </a:xfrm>
        </p:spPr>
        <p:txBody>
          <a:bodyPr>
            <a:normAutofit lnSpcReduction="10000"/>
          </a:bodyPr>
          <a:lstStyle/>
          <a:p>
            <a:pPr fontAlgn="base"/>
            <a:r>
              <a:rPr lang="en-GB" dirty="0"/>
              <a:t>Lauren Brown is a former Primary School Deputy Headteacher, who now runs the multi-award winning </a:t>
            </a:r>
            <a:r>
              <a:rPr lang="en-GB" dirty="0">
                <a:hlinkClick r:id="rId2"/>
              </a:rPr>
              <a:t>Busy Brains Activity Packs</a:t>
            </a:r>
            <a:r>
              <a:rPr lang="en-GB" dirty="0"/>
              <a:t>. As a child development expert, Lauren shared with us "One of the most important ways to build resilience in children is by focusing on building strong, trusting relationships. When children have at least one stable, supportive parent, caregiver, or other adult, they are more likely to take risks, step outside their comfort zone, and manage stress because they know that this person will be there to support them."</a:t>
            </a:r>
          </a:p>
          <a:p>
            <a:pPr fontAlgn="base"/>
            <a:r>
              <a:rPr lang="en-GB" dirty="0"/>
              <a:t>If you're wondering how to go about doing this, Lauren had some great ideas. She suggested "Parents can help develop this bond by spending regular one-to-one time with them, without the distraction of phones or work. Play games, complete activities, or exercise together so that they can see you solving problems, overcoming difficulties, and trying new things. They will learn from your behaviour, by spending this time together building your bond."</a:t>
            </a:r>
          </a:p>
          <a:p>
            <a:endParaRPr lang="en-GB" dirty="0"/>
          </a:p>
        </p:txBody>
      </p:sp>
    </p:spTree>
    <p:extLst>
      <p:ext uri="{BB962C8B-B14F-4D97-AF65-F5344CB8AC3E}">
        <p14:creationId xmlns:p14="http://schemas.microsoft.com/office/powerpoint/2010/main" val="156023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B2F9-29EF-44B4-99D9-FE38F8D40F22}"/>
              </a:ext>
            </a:extLst>
          </p:cNvPr>
          <p:cNvSpPr>
            <a:spLocks noGrp="1"/>
          </p:cNvSpPr>
          <p:nvPr>
            <p:ph type="title"/>
          </p:nvPr>
        </p:nvSpPr>
        <p:spPr/>
        <p:txBody>
          <a:bodyPr/>
          <a:lstStyle/>
          <a:p>
            <a:r>
              <a:rPr lang="en-GB" b="1" dirty="0"/>
              <a:t>2. Open communication</a:t>
            </a:r>
            <a:br>
              <a:rPr lang="en-GB" b="1" dirty="0"/>
            </a:br>
            <a:endParaRPr lang="en-GB" dirty="0"/>
          </a:p>
        </p:txBody>
      </p:sp>
      <p:sp>
        <p:nvSpPr>
          <p:cNvPr id="3" name="Content Placeholder 2">
            <a:extLst>
              <a:ext uri="{FF2B5EF4-FFF2-40B4-BE49-F238E27FC236}">
                <a16:creationId xmlns:a16="http://schemas.microsoft.com/office/drawing/2014/main" id="{607430D6-38BD-443B-934F-4DB4EF567637}"/>
              </a:ext>
            </a:extLst>
          </p:cNvPr>
          <p:cNvSpPr>
            <a:spLocks noGrp="1"/>
          </p:cNvSpPr>
          <p:nvPr>
            <p:ph idx="1"/>
          </p:nvPr>
        </p:nvSpPr>
        <p:spPr>
          <a:xfrm>
            <a:off x="1380067" y="2133600"/>
            <a:ext cx="10124545" cy="3777622"/>
          </a:xfrm>
        </p:spPr>
        <p:txBody>
          <a:bodyPr/>
          <a:lstStyle/>
          <a:p>
            <a:pPr fontAlgn="base"/>
            <a:r>
              <a:rPr lang="en-GB" dirty="0">
                <a:hlinkClick r:id="rId2"/>
              </a:rPr>
              <a:t>Research</a:t>
            </a:r>
            <a:r>
              <a:rPr lang="en-GB" dirty="0"/>
              <a:t> suggests positive communication in families provides the foundation for arming children with skills to cope with stressors and recover from unexpected challenges. Parent-child communication is particularly important when it comes to modelling responses to stressful circumstances. Supportive, instructive, and responsive communication bolsters resilience, while it was found that controlling or dismissive communication methods encouraged children to be volatile or impulsive when faced with adversity.  </a:t>
            </a:r>
          </a:p>
          <a:p>
            <a:endParaRPr lang="en-GB" dirty="0"/>
          </a:p>
        </p:txBody>
      </p:sp>
    </p:spTree>
    <p:extLst>
      <p:ext uri="{BB962C8B-B14F-4D97-AF65-F5344CB8AC3E}">
        <p14:creationId xmlns:p14="http://schemas.microsoft.com/office/powerpoint/2010/main" val="3670583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A243-829B-4CDF-8130-281E1CD88E4D}"/>
              </a:ext>
            </a:extLst>
          </p:cNvPr>
          <p:cNvSpPr>
            <a:spLocks noGrp="1"/>
          </p:cNvSpPr>
          <p:nvPr>
            <p:ph type="title"/>
          </p:nvPr>
        </p:nvSpPr>
        <p:spPr/>
        <p:txBody>
          <a:bodyPr>
            <a:normAutofit fontScale="90000"/>
          </a:bodyPr>
          <a:lstStyle/>
          <a:p>
            <a:pPr algn="ctr" fontAlgn="base"/>
            <a:r>
              <a:rPr lang="en-GB" b="1" dirty="0"/>
              <a:t>Resilience isn’t about pretending that something isn’t hard. </a:t>
            </a:r>
            <a:br>
              <a:rPr lang="en-GB" b="1" dirty="0"/>
            </a:br>
            <a:r>
              <a:rPr lang="en-GB" b="1" dirty="0"/>
              <a:t>Instead, it is about being able to acknowledge how something feels </a:t>
            </a:r>
            <a:br>
              <a:rPr lang="en-GB" b="1" dirty="0"/>
            </a:br>
            <a:r>
              <a:rPr lang="en-GB" b="1" dirty="0"/>
              <a:t>and being able to keep going through it."</a:t>
            </a:r>
            <a:br>
              <a:rPr lang="en-GB" b="1" dirty="0"/>
            </a:br>
            <a:br>
              <a:rPr lang="en-GB" b="1" dirty="0"/>
            </a:br>
            <a:r>
              <a:rPr lang="en-GB" b="1" dirty="0"/>
              <a:t>AMANDA MACDONALD</a:t>
            </a:r>
            <a:br>
              <a:rPr lang="en-GB" b="1" dirty="0"/>
            </a:br>
            <a:endParaRPr lang="en-GB" dirty="0"/>
          </a:p>
        </p:txBody>
      </p:sp>
      <p:sp>
        <p:nvSpPr>
          <p:cNvPr id="3" name="Content Placeholder 2">
            <a:extLst>
              <a:ext uri="{FF2B5EF4-FFF2-40B4-BE49-F238E27FC236}">
                <a16:creationId xmlns:a16="http://schemas.microsoft.com/office/drawing/2014/main" id="{65CBC0D7-6360-43DE-8A39-0321BEDCB843}"/>
              </a:ext>
            </a:extLst>
          </p:cNvPr>
          <p:cNvSpPr>
            <a:spLocks noGrp="1"/>
          </p:cNvSpPr>
          <p:nvPr>
            <p:ph idx="1"/>
          </p:nvPr>
        </p:nvSpPr>
        <p:spPr>
          <a:xfrm>
            <a:off x="2343679" y="4345079"/>
            <a:ext cx="8915400" cy="3777622"/>
          </a:xfrm>
        </p:spPr>
        <p:txBody>
          <a:bodyPr/>
          <a:lstStyle/>
          <a:p>
            <a:pPr algn="ctr" fontAlgn="base"/>
            <a:r>
              <a:rPr lang="en-GB" b="1" dirty="0"/>
              <a:t>"</a:t>
            </a:r>
            <a:r>
              <a:rPr lang="en-GB" dirty="0"/>
              <a:t>Lauren suggests playing the game 'Fortunately, Unfortunately' with your kids, as a fun way to adopt good communication. The child says 'unfortunately…' followed by something that did not work out that day, and the parent says 'but fortunately… and finds a positive outcome that came from it. Lauren concluded, "While it is not always possible, it can lead to some amusing dinnertime conversations!" </a:t>
            </a:r>
            <a:endParaRPr lang="en-GB" b="1" dirty="0"/>
          </a:p>
        </p:txBody>
      </p:sp>
    </p:spTree>
    <p:extLst>
      <p:ext uri="{BB962C8B-B14F-4D97-AF65-F5344CB8AC3E}">
        <p14:creationId xmlns:p14="http://schemas.microsoft.com/office/powerpoint/2010/main" val="967095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926C-A734-441F-9D8C-E4D435A49B60}"/>
              </a:ext>
            </a:extLst>
          </p:cNvPr>
          <p:cNvSpPr>
            <a:spLocks noGrp="1"/>
          </p:cNvSpPr>
          <p:nvPr>
            <p:ph type="title"/>
          </p:nvPr>
        </p:nvSpPr>
        <p:spPr/>
        <p:txBody>
          <a:bodyPr/>
          <a:lstStyle/>
          <a:p>
            <a:r>
              <a:rPr lang="en-GB" b="1" dirty="0"/>
              <a:t>3. Avoid solving their problems</a:t>
            </a:r>
            <a:br>
              <a:rPr lang="en-GB" b="1" dirty="0"/>
            </a:br>
            <a:endParaRPr lang="en-GB" dirty="0"/>
          </a:p>
        </p:txBody>
      </p:sp>
      <p:sp>
        <p:nvSpPr>
          <p:cNvPr id="3" name="Content Placeholder 2">
            <a:extLst>
              <a:ext uri="{FF2B5EF4-FFF2-40B4-BE49-F238E27FC236}">
                <a16:creationId xmlns:a16="http://schemas.microsoft.com/office/drawing/2014/main" id="{47BF0832-9CD5-439E-8DF5-780BEEFEA015}"/>
              </a:ext>
            </a:extLst>
          </p:cNvPr>
          <p:cNvSpPr>
            <a:spLocks noGrp="1"/>
          </p:cNvSpPr>
          <p:nvPr>
            <p:ph idx="1"/>
          </p:nvPr>
        </p:nvSpPr>
        <p:spPr>
          <a:xfrm>
            <a:off x="1134533" y="2133600"/>
            <a:ext cx="10370079" cy="3777622"/>
          </a:xfrm>
        </p:spPr>
        <p:txBody>
          <a:bodyPr>
            <a:normAutofit/>
          </a:bodyPr>
          <a:lstStyle/>
          <a:p>
            <a:pPr fontAlgn="base"/>
            <a:r>
              <a:rPr lang="en-GB" dirty="0">
                <a:latin typeface="Calibri" panose="020F0502020204030204" pitchFamily="34" charset="0"/>
                <a:ea typeface="Calibri" panose="020F0502020204030204" pitchFamily="34" charset="0"/>
                <a:cs typeface="Calibri" panose="020F0502020204030204" pitchFamily="34" charset="0"/>
              </a:rPr>
              <a:t>We understand, this is a tough one. However, while shielding children from setbacks comes naturally as a parent, it can be counterintuitive if you're trying to build resilience - experiencing difficulties is a normal part of each developmental stage. Lauren told us "Avoid solving all their problems. When children encounter a problem, it can be easy to jump in and solve it for them but this does not allow them to find a way to overcome this problem for themselves."</a:t>
            </a:r>
          </a:p>
          <a:p>
            <a:pPr fontAlgn="base"/>
            <a:r>
              <a:rPr lang="en-GB" dirty="0">
                <a:latin typeface="Calibri" panose="020F0502020204030204" pitchFamily="34" charset="0"/>
                <a:ea typeface="Calibri" panose="020F0502020204030204" pitchFamily="34" charset="0"/>
                <a:cs typeface="Calibri" panose="020F0502020204030204" pitchFamily="34" charset="0"/>
              </a:rPr>
              <a:t>She added "Without feeling the discomfort of finding something difficult, you also do not get the satisfaction of finding a solution. A certain amount of stress is needed to learn and grow." Amanda Macdonald weighed in on this too, saying "Over time, as a child grows, and as they start school and spend more time away from their attachment figures, a child is required to learn how to manage setbacks without a parent or carer always being there to step in, offer reassurance, and put things right."</a:t>
            </a:r>
          </a:p>
          <a:p>
            <a:endParaRPr lang="en-GB" dirty="0"/>
          </a:p>
        </p:txBody>
      </p:sp>
    </p:spTree>
    <p:extLst>
      <p:ext uri="{BB962C8B-B14F-4D97-AF65-F5344CB8AC3E}">
        <p14:creationId xmlns:p14="http://schemas.microsoft.com/office/powerpoint/2010/main" val="132648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5490-C6F1-47F1-AA69-8FCAA2743F2E}"/>
              </a:ext>
            </a:extLst>
          </p:cNvPr>
          <p:cNvSpPr>
            <a:spLocks noGrp="1"/>
          </p:cNvSpPr>
          <p:nvPr>
            <p:ph type="title"/>
          </p:nvPr>
        </p:nvSpPr>
        <p:spPr/>
        <p:txBody>
          <a:bodyPr/>
          <a:lstStyle/>
          <a:p>
            <a:r>
              <a:rPr lang="en-GB" b="1" dirty="0"/>
              <a:t>4. Solve problems together</a:t>
            </a:r>
            <a:br>
              <a:rPr lang="en-GB" b="1" dirty="0"/>
            </a:br>
            <a:endParaRPr lang="en-GB" dirty="0"/>
          </a:p>
        </p:txBody>
      </p:sp>
      <p:sp>
        <p:nvSpPr>
          <p:cNvPr id="3" name="Content Placeholder 2">
            <a:extLst>
              <a:ext uri="{FF2B5EF4-FFF2-40B4-BE49-F238E27FC236}">
                <a16:creationId xmlns:a16="http://schemas.microsoft.com/office/drawing/2014/main" id="{DC83046A-C4BD-449F-9DDA-114861313D00}"/>
              </a:ext>
            </a:extLst>
          </p:cNvPr>
          <p:cNvSpPr>
            <a:spLocks noGrp="1"/>
          </p:cNvSpPr>
          <p:nvPr>
            <p:ph idx="1"/>
          </p:nvPr>
        </p:nvSpPr>
        <p:spPr>
          <a:xfrm>
            <a:off x="1185333" y="2133600"/>
            <a:ext cx="10319279" cy="3777622"/>
          </a:xfrm>
        </p:spPr>
        <p:txBody>
          <a:bodyPr>
            <a:normAutofit/>
          </a:bodyPr>
          <a:lstStyle/>
          <a:p>
            <a:pPr fontAlgn="base"/>
            <a:r>
              <a:rPr lang="en-GB" dirty="0"/>
              <a:t>You don't want to solve kids' problems for them, but there's nothing to stop you from solving them together as a team – this is something Lauren sees as a strong positive. Her opinion was "If your child comes to you wanting you to fix something, try to help them find the solution for themselves by giving them your full attention, looking at the problem together, and then posing a question that will lead them to try a new approach for themselves. Teaching problem-solving skills will help them have the confidence to have a go on their own in the future." </a:t>
            </a:r>
          </a:p>
          <a:p>
            <a:pPr fontAlgn="base"/>
            <a:r>
              <a:rPr lang="en-GB" dirty="0"/>
              <a:t>Amanda added "As children grow into adolescence and adulthood, they learn that their parents can’t solve everything. So by having experienced smaller obstacles and solved them with parental guidance, they have the resources within them to keep going through difficult times and can reduce the feelings of anxiety that can come when they face bigger challenges." </a:t>
            </a:r>
          </a:p>
          <a:p>
            <a:endParaRPr lang="en-GB" dirty="0"/>
          </a:p>
        </p:txBody>
      </p:sp>
    </p:spTree>
    <p:extLst>
      <p:ext uri="{BB962C8B-B14F-4D97-AF65-F5344CB8AC3E}">
        <p14:creationId xmlns:p14="http://schemas.microsoft.com/office/powerpoint/2010/main" val="125422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F716-8DD7-49A4-86A0-E7AAEA2FD439}"/>
              </a:ext>
            </a:extLst>
          </p:cNvPr>
          <p:cNvSpPr>
            <a:spLocks noGrp="1"/>
          </p:cNvSpPr>
          <p:nvPr>
            <p:ph type="title"/>
          </p:nvPr>
        </p:nvSpPr>
        <p:spPr/>
        <p:txBody>
          <a:bodyPr>
            <a:normAutofit fontScale="90000"/>
          </a:bodyPr>
          <a:lstStyle/>
          <a:p>
            <a:r>
              <a:rPr lang="en-GB" dirty="0">
                <a:solidFill>
                  <a:srgbClr val="333333"/>
                </a:solidFill>
                <a:latin typeface="arial" panose="020B0604020202020204" pitchFamily="34" charset="0"/>
              </a:rPr>
              <a:t>Jenny concluded "Frame their mistakes as valuable lessons rather than failures. By allowing them to shift their mindset, they will see challenges as opportunities to learn and grow, increasing their resilience in the face of setbacks."</a:t>
            </a:r>
            <a:br>
              <a:rPr lang="en-GB" dirty="0"/>
            </a:br>
            <a:endParaRPr lang="en-GB" dirty="0"/>
          </a:p>
        </p:txBody>
      </p:sp>
      <p:pic>
        <p:nvPicPr>
          <p:cNvPr id="4" name="Content Placeholder 3">
            <a:extLst>
              <a:ext uri="{FF2B5EF4-FFF2-40B4-BE49-F238E27FC236}">
                <a16:creationId xmlns:a16="http://schemas.microsoft.com/office/drawing/2014/main" id="{0AB24B6D-7179-46CC-AECE-087C99F089E5}"/>
              </a:ext>
            </a:extLst>
          </p:cNvPr>
          <p:cNvPicPr>
            <a:picLocks noGrp="1" noChangeAspect="1"/>
          </p:cNvPicPr>
          <p:nvPr>
            <p:ph idx="1"/>
          </p:nvPr>
        </p:nvPicPr>
        <p:blipFill>
          <a:blip r:embed="rId2"/>
          <a:stretch>
            <a:fillRect/>
          </a:stretch>
        </p:blipFill>
        <p:spPr>
          <a:xfrm>
            <a:off x="5364162" y="3576134"/>
            <a:ext cx="2530475" cy="1686983"/>
          </a:xfrm>
          <a:prstGeom prst="rect">
            <a:avLst/>
          </a:prstGeom>
        </p:spPr>
      </p:pic>
    </p:spTree>
    <p:extLst>
      <p:ext uri="{BB962C8B-B14F-4D97-AF65-F5344CB8AC3E}">
        <p14:creationId xmlns:p14="http://schemas.microsoft.com/office/powerpoint/2010/main" val="369938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94D7-B44D-4BF1-9E6E-F122A1C2E255}"/>
              </a:ext>
            </a:extLst>
          </p:cNvPr>
          <p:cNvSpPr>
            <a:spLocks noGrp="1"/>
          </p:cNvSpPr>
          <p:nvPr>
            <p:ph type="title"/>
          </p:nvPr>
        </p:nvSpPr>
        <p:spPr/>
        <p:txBody>
          <a:bodyPr/>
          <a:lstStyle/>
          <a:p>
            <a:r>
              <a:rPr lang="en-GB" b="1" dirty="0"/>
              <a:t>5. Be open about your own challenges</a:t>
            </a:r>
            <a:br>
              <a:rPr lang="en-GB" b="1" dirty="0"/>
            </a:br>
            <a:endParaRPr lang="en-GB" dirty="0"/>
          </a:p>
        </p:txBody>
      </p:sp>
      <p:sp>
        <p:nvSpPr>
          <p:cNvPr id="3" name="Content Placeholder 2">
            <a:extLst>
              <a:ext uri="{FF2B5EF4-FFF2-40B4-BE49-F238E27FC236}">
                <a16:creationId xmlns:a16="http://schemas.microsoft.com/office/drawing/2014/main" id="{9E8AFF2F-B178-4C5D-A71D-36A14A8C6C94}"/>
              </a:ext>
            </a:extLst>
          </p:cNvPr>
          <p:cNvSpPr>
            <a:spLocks noGrp="1"/>
          </p:cNvSpPr>
          <p:nvPr>
            <p:ph idx="1"/>
          </p:nvPr>
        </p:nvSpPr>
        <p:spPr>
          <a:xfrm>
            <a:off x="1794933" y="2133600"/>
            <a:ext cx="9709679" cy="3777622"/>
          </a:xfrm>
        </p:spPr>
        <p:txBody>
          <a:bodyPr>
            <a:normAutofit lnSpcReduction="10000"/>
          </a:bodyPr>
          <a:lstStyle/>
          <a:p>
            <a:pPr fontAlgn="base"/>
            <a:r>
              <a:rPr lang="en-GB" dirty="0"/>
              <a:t>Kids learn by example, and being honest about their challenges can teach them how to overcome their own. Amanda said "By demonstrating how you manage resilience by letting your child know when you have made a mistake, and allowing your child to see how you manage a setback is a great lesson in resilience. Share with your child how you feel about it, in an age-appropriate way, and let them be aware that you may experience disappointment or hurt, but that you can keep on going." </a:t>
            </a:r>
          </a:p>
          <a:p>
            <a:pPr fontAlgn="base"/>
            <a:r>
              <a:rPr lang="en-GB" dirty="0"/>
              <a:t>Jenny added that open communication about challenges you've faced is all part of maintaining connection and collaborative problem-solving. She told us that regularly breaking down your problems with kids into manageable steps, helps them establish strong routines in doing this themselves for life, adding "This cultivates a proactive way to overcome obstacles. It's also essential to show them how to manage stress constructively and establish a routine that includes taking breaks to manage the build-up of stressors."</a:t>
            </a:r>
          </a:p>
          <a:p>
            <a:endParaRPr lang="en-GB" dirty="0"/>
          </a:p>
        </p:txBody>
      </p:sp>
    </p:spTree>
    <p:extLst>
      <p:ext uri="{BB962C8B-B14F-4D97-AF65-F5344CB8AC3E}">
        <p14:creationId xmlns:p14="http://schemas.microsoft.com/office/powerpoint/2010/main" val="310167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F5BE-9BA7-4168-8B1B-9035FE7ADABB}"/>
              </a:ext>
            </a:extLst>
          </p:cNvPr>
          <p:cNvSpPr>
            <a:spLocks noGrp="1"/>
          </p:cNvSpPr>
          <p:nvPr>
            <p:ph type="title"/>
          </p:nvPr>
        </p:nvSpPr>
        <p:spPr/>
        <p:txBody>
          <a:bodyPr/>
          <a:lstStyle/>
          <a:p>
            <a:r>
              <a:rPr lang="en-GB" b="1" dirty="0"/>
              <a:t>6. Teach kids about risk-taking</a:t>
            </a:r>
            <a:br>
              <a:rPr lang="en-GB" b="1" dirty="0"/>
            </a:br>
            <a:endParaRPr lang="en-GB" dirty="0"/>
          </a:p>
        </p:txBody>
      </p:sp>
      <p:sp>
        <p:nvSpPr>
          <p:cNvPr id="3" name="Content Placeholder 2">
            <a:extLst>
              <a:ext uri="{FF2B5EF4-FFF2-40B4-BE49-F238E27FC236}">
                <a16:creationId xmlns:a16="http://schemas.microsoft.com/office/drawing/2014/main" id="{AF65C039-A58A-420D-92F8-0964ED9B7E90}"/>
              </a:ext>
            </a:extLst>
          </p:cNvPr>
          <p:cNvSpPr>
            <a:spLocks noGrp="1"/>
          </p:cNvSpPr>
          <p:nvPr>
            <p:ph idx="1"/>
          </p:nvPr>
        </p:nvSpPr>
        <p:spPr>
          <a:xfrm>
            <a:off x="1684867" y="2133600"/>
            <a:ext cx="9819745" cy="3777622"/>
          </a:xfrm>
        </p:spPr>
        <p:txBody>
          <a:bodyPr>
            <a:normAutofit/>
          </a:bodyPr>
          <a:lstStyle/>
          <a:p>
            <a:pPr fontAlgn="base"/>
            <a:r>
              <a:rPr lang="en-GB" dirty="0"/>
              <a:t>Lauren feels very strongly that talking your kids through different types of risk-taking will add to their resilience levels. "</a:t>
            </a:r>
            <a:r>
              <a:rPr lang="en-GB" dirty="0">
                <a:hlinkClick r:id="rId2"/>
              </a:rPr>
              <a:t>Psychologists</a:t>
            </a:r>
            <a:r>
              <a:rPr lang="en-GB" dirty="0"/>
              <a:t> tell us that we need to recognise and understand the difference between dangerous risk-taking and healthy risk-taking so that we can model and teach this to our children," she told us. </a:t>
            </a:r>
          </a:p>
          <a:p>
            <a:pPr fontAlgn="base"/>
            <a:r>
              <a:rPr lang="en-GB" dirty="0"/>
              <a:t>Lauren added "As adults, approaching new activities or situations with a, 'What's the worst that can happen?' attitude, can help our children recognise that having a go often ends well. An example could include having a go on the biggest slide at the park or trying a new food. When we try something new, we are embracing challenges rather than internalising the feeling that we are not able to do something new."</a:t>
            </a:r>
          </a:p>
          <a:p>
            <a:endParaRPr lang="en-GB" dirty="0"/>
          </a:p>
        </p:txBody>
      </p:sp>
    </p:spTree>
    <p:extLst>
      <p:ext uri="{BB962C8B-B14F-4D97-AF65-F5344CB8AC3E}">
        <p14:creationId xmlns:p14="http://schemas.microsoft.com/office/powerpoint/2010/main" val="352870765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lf_Registration_Enabled xmlns="d207b10c-cdb3-4f81-8eb1-d20e9f43e152" xsi:nil="true"/>
    <Invited_Students xmlns="d207b10c-cdb3-4f81-8eb1-d20e9f43e152" xsi:nil="true"/>
    <FolderType xmlns="d207b10c-cdb3-4f81-8eb1-d20e9f43e152" xsi:nil="true"/>
    <Owner xmlns="d207b10c-cdb3-4f81-8eb1-d20e9f43e152">
      <UserInfo>
        <DisplayName/>
        <AccountId xsi:nil="true"/>
        <AccountType/>
      </UserInfo>
    </Owner>
    <Teachers xmlns="d207b10c-cdb3-4f81-8eb1-d20e9f43e152">
      <UserInfo>
        <DisplayName/>
        <AccountId xsi:nil="true"/>
        <AccountType/>
      </UserInfo>
    </Teachers>
    <Students xmlns="d207b10c-cdb3-4f81-8eb1-d20e9f43e152">
      <UserInfo>
        <DisplayName/>
        <AccountId xsi:nil="true"/>
        <AccountType/>
      </UserInfo>
    </Students>
    <Student_Groups xmlns="d207b10c-cdb3-4f81-8eb1-d20e9f43e152">
      <UserInfo>
        <DisplayName/>
        <AccountId xsi:nil="true"/>
        <AccountType/>
      </UserInfo>
    </Student_Groups>
    <_activity xmlns="d207b10c-cdb3-4f81-8eb1-d20e9f43e152" xsi:nil="true"/>
    <NotebookType xmlns="d207b10c-cdb3-4f81-8eb1-d20e9f43e152" xsi:nil="true"/>
    <CultureName xmlns="d207b10c-cdb3-4f81-8eb1-d20e9f43e152" xsi:nil="true"/>
    <Templates xmlns="d207b10c-cdb3-4f81-8eb1-d20e9f43e152" xsi:nil="true"/>
    <Has_Teacher_Only_SectionGroup xmlns="d207b10c-cdb3-4f81-8eb1-d20e9f43e152" xsi:nil="true"/>
    <AppVersion xmlns="d207b10c-cdb3-4f81-8eb1-d20e9f43e152" xsi:nil="true"/>
    <Invited_Teachers xmlns="d207b10c-cdb3-4f81-8eb1-d20e9f43e152" xsi:nil="true"/>
    <DefaultSectionNames xmlns="d207b10c-cdb3-4f81-8eb1-d20e9f43e152" xsi:nil="true"/>
    <Is_Collaboration_Space_Locked xmlns="d207b10c-cdb3-4f81-8eb1-d20e9f43e1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766B22ECEA034090B136DCE566A1B9" ma:contentTypeVersion="33" ma:contentTypeDescription="Create a new document." ma:contentTypeScope="" ma:versionID="6c22d2380261eeca7a0d52e7c49767d2">
  <xsd:schema xmlns:xsd="http://www.w3.org/2001/XMLSchema" xmlns:xs="http://www.w3.org/2001/XMLSchema" xmlns:p="http://schemas.microsoft.com/office/2006/metadata/properties" xmlns:ns3="d207b10c-cdb3-4f81-8eb1-d20e9f43e152" xmlns:ns4="1cd16857-527a-4fa3-8092-3d178fef4ee4" targetNamespace="http://schemas.microsoft.com/office/2006/metadata/properties" ma:root="true" ma:fieldsID="410f48e98d114208bdbe2eab5900df86" ns3:_="" ns4:_="">
    <xsd:import namespace="d207b10c-cdb3-4f81-8eb1-d20e9f43e152"/>
    <xsd:import namespace="1cd16857-527a-4fa3-8092-3d178fef4ee4"/>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07b10c-cdb3-4f81-8eb1-d20e9f43e152"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LengthInSeconds" ma:index="36" nillable="true" ma:displayName="Length (seconds)" ma:internalName="MediaLengthInSeconds" ma:readOnly="true">
      <xsd:simpleType>
        <xsd:restriction base="dms:Unknown"/>
      </xsd:simpleType>
    </xsd:element>
    <xsd:element name="_activity" ma:index="37" nillable="true" ma:displayName="_activity" ma:hidden="true" ma:internalName="_activity">
      <xsd:simpleType>
        <xsd:restriction base="dms:Note"/>
      </xsd:simpleType>
    </xsd:element>
    <xsd:element name="MediaServiceObjectDetectorVersions" ma:index="38" nillable="true" ma:displayName="MediaServiceObjectDetectorVersions" ma:description="" ma:hidden="true" ma:indexed="true" ma:internalName="MediaServiceObjectDetectorVersions" ma:readOnly="true">
      <xsd:simpleType>
        <xsd:restriction base="dms:Text"/>
      </xsd:simpleType>
    </xsd:element>
    <xsd:element name="MediaServiceSystemTags" ma:index="39" nillable="true" ma:displayName="MediaServiceSystemTags" ma:hidden="true" ma:internalName="MediaServiceSystemTags" ma:readOnly="true">
      <xsd:simpleType>
        <xsd:restriction base="dms:Note"/>
      </xsd:simpleType>
    </xsd:element>
    <xsd:element name="MediaServiceSearchProperties" ma:index="4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d16857-527a-4fa3-8092-3d178fef4ee4" elementFormDefault="qualified">
    <xsd:import namespace="http://schemas.microsoft.com/office/2006/documentManagement/types"/>
    <xsd:import namespace="http://schemas.microsoft.com/office/infopath/2007/PartnerControls"/>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description="" ma:internalName="SharedWithDetails" ma:readOnly="true">
      <xsd:simpleType>
        <xsd:restriction base="dms:Note">
          <xsd:maxLength value="255"/>
        </xsd:restriction>
      </xsd:simpleType>
    </xsd:element>
    <xsd:element name="SharingHintHash" ma:index="2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BF8005-ACA3-4DC0-B9C1-8EBB1EDC2717}">
  <ds:schemaRefs>
    <ds:schemaRef ds:uri="http://schemas.microsoft.com/sharepoint/v3/contenttype/forms"/>
  </ds:schemaRefs>
</ds:datastoreItem>
</file>

<file path=customXml/itemProps2.xml><?xml version="1.0" encoding="utf-8"?>
<ds:datastoreItem xmlns:ds="http://schemas.openxmlformats.org/officeDocument/2006/customXml" ds:itemID="{3A48CAF6-5213-4A20-9DCB-B8C513A61825}">
  <ds:schemaRefs>
    <ds:schemaRef ds:uri="http://purl.org/dc/elements/1.1/"/>
    <ds:schemaRef ds:uri="http://schemas.microsoft.com/office/2006/metadata/properties"/>
    <ds:schemaRef ds:uri="1cd16857-527a-4fa3-8092-3d178fef4ee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207b10c-cdb3-4f81-8eb1-d20e9f43e152"/>
    <ds:schemaRef ds:uri="http://www.w3.org/XML/1998/namespace"/>
    <ds:schemaRef ds:uri="http://purl.org/dc/dcmitype/"/>
  </ds:schemaRefs>
</ds:datastoreItem>
</file>

<file path=customXml/itemProps3.xml><?xml version="1.0" encoding="utf-8"?>
<ds:datastoreItem xmlns:ds="http://schemas.openxmlformats.org/officeDocument/2006/customXml" ds:itemID="{64BEEEBC-A21E-47BD-A070-78B51151E8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07b10c-cdb3-4f81-8eb1-d20e9f43e152"/>
    <ds:schemaRef ds:uri="1cd16857-527a-4fa3-8092-3d178fef4e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17</TotalTime>
  <Words>1853</Words>
  <Application>Microsoft Office PowerPoint</Application>
  <PresentationFormat>Widescreen</PresentationFormat>
  <Paragraphs>53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vt:lpstr>
      <vt:lpstr>Calibri</vt:lpstr>
      <vt:lpstr>Century Gothic</vt:lpstr>
      <vt:lpstr>Wingdings 3</vt:lpstr>
      <vt:lpstr>Wisp</vt:lpstr>
      <vt:lpstr>Wondering how to raise resilient kids? We asked three experts to share their top tips (#5 is inspired)  </vt:lpstr>
      <vt:lpstr>1. Build trusting relationships </vt:lpstr>
      <vt:lpstr>2. Open communication </vt:lpstr>
      <vt:lpstr>Resilience isn’t about pretending that something isn’t hard.  Instead, it is about being able to acknowledge how something feels  and being able to keep going through it."  AMANDA MACDONALD </vt:lpstr>
      <vt:lpstr>3. Avoid solving their problems </vt:lpstr>
      <vt:lpstr>4. Solve problems together </vt:lpstr>
      <vt:lpstr>Jenny concluded "Frame their mistakes as valuable lessons rather than failures. By allowing them to shift their mindset, they will see challenges as opportunities to learn and grow, increasing their resilience in the face of setbacks." </vt:lpstr>
      <vt:lpstr>5. Be open about your own challenges </vt:lpstr>
      <vt:lpstr>6. Teach kids about risk-taking </vt:lpstr>
      <vt:lpstr>7. Let children label their emotions </vt:lpstr>
      <vt:lpstr>8. Embrace the magic of outdoors </vt:lpstr>
      <vt:lpstr>Additional support Lauren shared her top resources with us, for getting extra help with building resilience in your children. She suggested: </vt:lpstr>
      <vt:lpstr>Resilience &amp; Wellbeing: Updated 2025 Insights</vt:lpstr>
      <vt:lpstr>2025 Child Wellbeing Research (Modernised)</vt:lpstr>
      <vt:lpstr>Digital Resilience Strategies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Wondering how to raise resilient kids? We asked three experts to share their top tips (#5 is inspired)</dc:title>
  <dc:creator>Mrs Stainton</dc:creator>
  <cp:lastModifiedBy>Mrs Stainton</cp:lastModifiedBy>
  <cp:revision>2</cp:revision>
  <dcterms:created xsi:type="dcterms:W3CDTF">2024-04-26T14:12:28Z</dcterms:created>
  <dcterms:modified xsi:type="dcterms:W3CDTF">2026-01-27T16:25:16Z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0x01010022766B22ECEA034090B136DCE566A1B9</vt:lpwstr>
  </property>
</Properties>
</file>