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84" r:id="rId5"/>
    <p:sldMasterId id="2147483660" r:id="rId6"/>
    <p:sldMasterId id="2147483714" r:id="rId7"/>
  </p:sldMasterIdLst>
  <p:sldIdLst>
    <p:sldId id="256" r:id="rId8"/>
    <p:sldId id="279" r:id="rId9"/>
    <p:sldId id="280" r:id="rId10"/>
    <p:sldId id="281" r:id="rId11"/>
    <p:sldId id="28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2F51A-FB61-42B5-8F14-690C5AE049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11D541-0B9A-4108-BCE5-FC2D5E4605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5166B-E99A-45B5-A0EF-CF04CAB9A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3164-C6F5-4D84-86D0-94FB2CE284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30CDB6-0E29-4C21-BCFA-CFD7BC148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733A84-181D-4E4D-9FB8-15E65D718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2145-0825-4ECC-91B1-276E38D300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757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556C4-7602-45EC-BD6E-093E1BA48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1A86BD-F070-4641-A2CD-D1090A6123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F4EE72-136C-46F2-8491-998FFDFF4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3164-C6F5-4D84-86D0-94FB2CE284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CD9E1-4E12-4816-A81A-0C4A7F1E6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C3B2E2-2F45-41E4-AC1F-4E57ED664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2145-0825-4ECC-91B1-276E38D300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4764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8F5FD7-83DA-490A-8F58-9573A68F51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931970-ED58-4CEC-A668-B577C9B7F7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3A6DDF-D7D3-4765-96F9-5003DB24D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3164-C6F5-4D84-86D0-94FB2CE284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8E3A4-ECFA-48FE-803C-C1271A7AB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E18690-901F-4C2A-9BEF-89C6B3F71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2145-0825-4ECC-91B1-276E38D300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110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65A06-F553-4DE8-9902-47351E3D94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50C159-E84B-443D-963C-F8CE764F97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77BB8-B301-479F-8E0A-B9C1D84C0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C461F-71D1-48A1-8A47-2CAA5A993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8589F-C3E3-4344-8F5C-9E4E0C0E9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5818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217B0-CFD7-4F15-846B-221C35CFE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ED776-FB02-457B-A32B-792924369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D948E-B3E7-4487-A427-F8F228700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39B96-6519-4F23-BBB1-1F7A5C52A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429A86-D506-41D8-9F75-ED9B0D553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0177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EDCCA-3D6D-4758-9B51-0F3EE5895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9AC1BA-EC7B-41D8-9560-47127DC5E1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0291DD-A3C5-485C-AEE3-D4234B377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B7E6F8-87DB-4C79-88B2-26C5E8006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226A3E-3097-46E3-9838-F3F239353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6815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0B47E-616B-4E36-AF0E-9852E1CDF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E97C3-7289-4C31-9C16-47AC8CEB9C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F785EE-1599-4FF1-9318-04E5033D2D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C180B0-E6C8-4D52-A90D-1D1DAF4B6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92B25C-F6F9-43D1-9405-08477A0F6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58A91D-DACF-4AC5-90FB-473C3387F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2270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8CB29-6FC2-4D43-80B8-E8525D3E9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1257DD-0700-46B9-8267-DF6C30148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2A3507-56EC-4FC6-BA5A-9F0E9B522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E7B384-EBFB-4850-B3AE-E8CD189482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1B96B4-E674-4B16-8119-EE7135767B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F697EE-EA1D-4214-BCDD-46155E310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FF1AF5-7BB9-418E-B534-C5C729D87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3B23C9-B2B8-4F24-BC67-B7E8C6174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48249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FF07B-3A95-45BA-8578-32DBAF223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BB89D7-C5D7-4604-AC44-5958F18B0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486CB1-EB63-454B-8430-65F301611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6D7F52-DB60-40E2-8C36-1992FD8C7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4950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7931EA-D72B-401F-8867-52988890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1C347C-0013-4348-9DCB-FFB13FCF0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5C75B2-3D1E-4F57-BE2B-E3F5FC8F0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2733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3902E-45C7-4578-94CD-EF5D21724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F6A49-2473-425C-A66F-F987C3393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FA0F1F-2E03-4764-B879-F6DA34291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09083F-F499-4FC2-8ABC-E7A6612B5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A83A66-A4DA-449B-AF04-5FEA3513D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F75029-3420-4AC2-8E56-9CC1C11F6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562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B0832-2D11-4741-AE21-607034A98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A1C67-646E-43F9-B38F-2D1B3A8B8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DD0CF-0D7C-4490-8064-26A6973BF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3164-C6F5-4D84-86D0-94FB2CE284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1CB7E7-4766-41D2-BD88-24F333A4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8504C4-F12D-4781-A5A1-854FED9D9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2145-0825-4ECC-91B1-276E38D300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6768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C19A9-C4B3-46CE-A1CE-BFFBD12D1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ED1B26-7C06-4003-BFA2-3C1DA4E71B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C9777D-989E-4646-83DE-3FDAF0EF6E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DDAB5-AD90-4481-80EA-6E077A102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E42B14-73FB-4CC6-84BD-037F3E79E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580A8E-21A8-4A2F-8196-5D81BDE24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38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D1ACC-9C0A-435B-8AAE-2032735E1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60BDF5-83CB-4568-930B-5BD0CB357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FC190A-2873-45F1-9030-ADCC52E11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FC4796-F608-4811-8C68-B6E8C483E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B4A992-7D64-479C-9A7A-62259E3BD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8064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600327-01FB-4E9A-92C0-08CA94C2BE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E5277D-E8FF-4C9A-88A3-7D5A0DF2C1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33142-8A84-42BB-A3A8-B09CE3915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BD817D-CEB0-43B5-960A-3D53724C8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E3B89-5788-4ACF-8C49-A01C6C4D6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2699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F2CC5-C899-434B-98E1-FE40D1C85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551814-BB63-4179-875A-F52256D14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B74F8A-F2A3-4449-8697-32F2E3B1B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B76533-C86F-4F78-ABC1-91D231765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2568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DE327-CAB5-4E4F-AC65-81D1E1D366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FC74EA-8DA3-4B72-8817-505E13085B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E7F689-3F70-4FEA-870B-1F3434F24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B0B08-8242-4268-B4E3-08A79DC65031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9F0E0-3C67-412F-85A2-B2250A4B6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633625-B98A-427F-AD2A-2BBBFC7D9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4B88-6CA6-4488-B08E-1A19F7CF5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6165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0F51A-79E8-4B79-B58C-C49E662F7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D90BF2-37BE-4D62-BC5A-B429A31F2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53486-1ECD-4D10-8944-365B736AD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B0B08-8242-4268-B4E3-08A79DC65031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B2CEC-4EC1-4C3A-B9ED-39AA683F3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C0A5C-A65E-440D-9271-9F6B15756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4B88-6CA6-4488-B08E-1A19F7CF5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1171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1E67D-6E23-44E1-8878-7F7B428F4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DBE249-5F4C-4BCA-8407-489A0D1CB2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2B8269-BB8B-4D3E-A4A7-6272EC92D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B0B08-8242-4268-B4E3-08A79DC65031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9EC726-80ED-401C-9155-417124CB2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2D85D-5FB6-48FF-9E34-7B6B63591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4B88-6CA6-4488-B08E-1A19F7CF5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7434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84758-C31F-4D7E-881D-28F989C8A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1B163-3B13-4BC4-BDC7-1F995582B2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7D287E-F444-4A05-A7CB-AF7C7BE3C4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F7D3A9-40DA-4953-9110-3C6F239E2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B0B08-8242-4268-B4E3-08A79DC65031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4A0066-C6F9-46F0-B0BB-4E0D601E9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076296-A644-4F29-82DD-7D59EFE40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4B88-6CA6-4488-B08E-1A19F7CF5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7223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532B2-3819-4B02-8B59-5CB88C25B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4A4982-5365-401A-A222-C465CC5799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97829F-BDB7-49A2-8595-6E1277E795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929602-DBBF-444C-9330-C7632A9AAA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9A8B6B-4FFA-404F-9673-C1E570DFA7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64C526-92E7-4D08-BF1D-904AE3397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B0B08-8242-4268-B4E3-08A79DC65031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D4F745-9F61-4277-B1B3-F56F48E06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A0C1FE-6275-4CC3-ADFF-7297A6471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4B88-6CA6-4488-B08E-1A19F7CF5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53411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2F78B-F567-437C-B5CB-93C8D6370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30DEFD-6576-44C8-8919-6F431B9CE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B0B08-8242-4268-B4E3-08A79DC65031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E2F9B-9F54-4493-A5B3-A4E034B80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A1F295-64BD-43EC-B572-1FB5233EF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4B88-6CA6-4488-B08E-1A19F7CF5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272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04D68-E467-4C0A-B48C-A065575C5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EB0425-486B-4C68-B48E-9E5D0B7AF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F7C012-B5F4-4896-837B-83C7B3421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3164-C6F5-4D84-86D0-94FB2CE284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34E507-485B-41B3-8121-FF3E4F310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B2E073-D12F-48F0-ADA3-FC064825B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2145-0825-4ECC-91B1-276E38D300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6125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3BAFB4-8ED3-48C8-9C17-D4E065A11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B0B08-8242-4268-B4E3-08A79DC65031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02262B-7A5A-471E-8589-F39C2606B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6BEFF9-F9DB-4A68-B134-CF3342E3D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4B88-6CA6-4488-B08E-1A19F7CF5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1860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F2413-263A-4F99-AC09-7482D4ACB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6AA41-B5FC-4B51-8AD6-642A5842A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07C694-0BC4-4E33-9FE6-FFBF35210F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DEC13D-7E94-4F91-97BD-738DF8BF7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B0B08-8242-4268-B4E3-08A79DC65031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D7F3F0-9BC2-4D52-92C4-8A646F850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AD834D-2382-4726-951E-78C7B2198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4B88-6CA6-4488-B08E-1A19F7CF5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84637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D3219-EDBD-42A2-AC09-35021F830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592D45-5301-428E-B5FD-92945258CF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28B2E7-21E1-45E9-AA3C-2BF5ED0BD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976873-5510-4F24-890F-C478CD30B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B0B08-8242-4268-B4E3-08A79DC65031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CF4BF1-6546-4306-9A8B-4E66D2D5E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DFFC0D-D595-47EC-8AF9-4A43F76C7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4B88-6CA6-4488-B08E-1A19F7CF5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4559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1A88C-8D44-40B4-AC55-53200BB56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EBCACF-39A6-4F16-9F15-CB4F0793BD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C64F1F-2E0C-44BA-9981-5423EEC89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B0B08-8242-4268-B4E3-08A79DC65031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522E6B-3FF1-4E55-856B-71EEB7482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D129F-946C-429A-A7D9-48CC81CF2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4B88-6CA6-4488-B08E-1A19F7CF5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55687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C64C3A-B619-4903-B694-42846488AF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8D2BC9-C951-4AD7-B540-BA3E79324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0A1D68-AEF8-4E5A-8595-3CF17F15D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B0B08-8242-4268-B4E3-08A79DC65031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7AB440-D866-4D88-BB4E-249AA9084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FD9404-A0BE-4C0E-A2A7-9BC25E1FA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4B88-6CA6-4488-B08E-1A19F7CF5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8146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1408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98762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6966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57661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811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54D29-C422-468D-A50C-81C400218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B5DBE-2937-4A2F-83DB-4347A12C22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4CE5BE-1242-4FFF-9578-4A8EBB3DDD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091592-B6C4-4DFC-B935-F521FA2CF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3164-C6F5-4D84-86D0-94FB2CE284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410BA6-6D93-42C6-9ECC-1DC083290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3D7E83-8C02-4904-B2BB-970309FA7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2145-0825-4ECC-91B1-276E38D300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28984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6073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16339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39141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93685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8145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167399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71881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2681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20016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4943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243AC-CA2A-4D28-ADEA-ECCC0A4BB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BB938-855A-4C81-A83C-8FC8C195B9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B311F6-2C30-4174-896A-A4E2F9250C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28A82A-08B2-4D09-9CA4-ADCD2C488F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201F17-78E2-4242-894D-5B551926C6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2D29B9-3CC0-4B22-9236-DCBD837D8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3164-C6F5-4D84-86D0-94FB2CE284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CD6E32-FBC4-4485-8794-AF065AEFD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6CFD4B-BD71-46B0-8E53-5BBECE57A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2145-0825-4ECC-91B1-276E38D300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28544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40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891CC-B944-4CA5-ABC2-FE7D7989C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7ABA59-53E6-4983-9FAD-43908F0DF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3164-C6F5-4D84-86D0-94FB2CE284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B0FA6-DA96-40B8-A312-05D96397C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642479-FED6-43E7-9DEF-60FC323EE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2145-0825-4ECC-91B1-276E38D300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853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80DBCB-2BC1-427A-92FB-AFA5017C3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3164-C6F5-4D84-86D0-94FB2CE284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5D8FFD-FE2C-4B31-A84B-8865AC158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3775F2-989D-4464-B6D4-A671D1A39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2145-0825-4ECC-91B1-276E38D300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780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B2998-3DF2-48E1-A5B1-5E04343E7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748F6-F727-4218-B7AC-0735CB2A8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08C29E-7196-4B22-94A1-4EA61A151A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1BEAA4-F626-408E-B701-FD9FCB2B2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3164-C6F5-4D84-86D0-94FB2CE284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13F841-B3F1-40CA-81E1-08037C44C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A8C54D-D0E9-4A2F-ACB4-8E7E8A98D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2145-0825-4ECC-91B1-276E38D300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960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53813-A779-4F46-9CE9-D33EA8E96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48868D-BC2A-4D3A-80AB-5E911A3461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7E58B5-3C5D-4410-AE38-53296F5AC6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6341A9-5E8E-453C-8903-5A364A999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3164-C6F5-4D84-86D0-94FB2CE284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5FB7A4-2B76-4896-A026-766DFC679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E7CBC9-256C-499D-8856-F53CBB87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2145-0825-4ECC-91B1-276E38D300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807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6" Type="http://schemas.openxmlformats.org/officeDocument/2006/relationships/slideLayout" Target="../slideLayouts/slideLayout50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442E97-F696-48A3-919F-C1A2F25F2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3F939F-1C2A-46CC-AC7B-A8B08FC6C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C16A9-A531-4E3B-AA11-4233F3E122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E3164-C6F5-4D84-86D0-94FB2CE284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7B14C6-8960-46E6-8086-F47CA51A43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FDA8D-676B-48B0-8346-1F80C9F7B3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12145-0825-4ECC-91B1-276E38D300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880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9ACC24-C111-4755-9383-C49F4A8CE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01B6F8-07F3-48AC-9099-C0E766F87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D5F45-B8E8-40C1-8114-DFB4A5F7BD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428D8-C758-4298-8D92-2EAC7DF046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3F48E-4B04-4009-8641-3B576731AB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2ACBFF-B8E0-479A-897E-2E463D0B3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82383-1D8E-471E-A912-AE12ADD5B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105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7E19C3-BA36-48BD-A8CF-D1A154F79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5E9CF0-2F35-44E0-B2A6-AD57270220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41AD3-CCCE-475B-B97E-0BB35931D5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B0B08-8242-4268-B4E3-08A79DC65031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7E87F9-EE3E-4156-A3A9-3A5E4BB085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CE5081-39E5-4350-BD4E-4D2F07DC60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4B88-6CA6-4488-B08E-1A19F7CF5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099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E3164-C6F5-4D84-86D0-94FB2CE284A6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D912145-0825-4ECC-91B1-276E38D300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1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umberland.gov.uk/health-and-social-care" TargetMode="External"/><Relationship Id="rId7" Type="http://schemas.openxmlformats.org/officeDocument/2006/relationships/hyperlink" Target="https://www.net-aware.org.uk/networks/?order=title" TargetMode="External"/><Relationship Id="rId2" Type="http://schemas.openxmlformats.org/officeDocument/2006/relationships/hyperlink" Target="https://www.thinkuknow.co.uk/parents/Support-tools/home-activity-worksheets/" TargetMode="External"/><Relationship Id="rId1" Type="http://schemas.openxmlformats.org/officeDocument/2006/relationships/slideLayout" Target="../slideLayouts/slideLayout41.xml"/><Relationship Id="rId6" Type="http://schemas.openxmlformats.org/officeDocument/2006/relationships/hyperlink" Target="https://www.nspcc.org.uk/keeping-children-safe/online-safety/" TargetMode="External"/><Relationship Id="rId5" Type="http://schemas.openxmlformats.org/officeDocument/2006/relationships/hyperlink" Target="https://www.nspcc.org.uk/" TargetMode="External"/><Relationship Id="rId4" Type="http://schemas.openxmlformats.org/officeDocument/2006/relationships/hyperlink" Target="https://educateagainsthate.com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6823-6DBD-4970-9967-F8E61282E9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7.PARENTS’ GUIDE TO SAFEGUARDING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3042EB-2703-47F4-875F-E1E536227E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2023 - 2024</a:t>
            </a:r>
          </a:p>
        </p:txBody>
      </p:sp>
    </p:spTree>
    <p:extLst>
      <p:ext uri="{BB962C8B-B14F-4D97-AF65-F5344CB8AC3E}">
        <p14:creationId xmlns:p14="http://schemas.microsoft.com/office/powerpoint/2010/main" val="2393813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CE3A4-3444-4139-8A2A-093B40A95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IMPACT OF THE PANDEMIC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F3CF2-F02A-4E61-AD7E-56F87D40F1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690688"/>
            <a:ext cx="10515599" cy="11994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There has been lots of uncertainty in the world due to the pandemic and children (and some adults) have and are struggling in different ways.</a:t>
            </a:r>
          </a:p>
          <a:p>
            <a:pPr marL="0" indent="0">
              <a:buNone/>
            </a:pPr>
            <a:r>
              <a:rPr lang="en-US" dirty="0"/>
              <a:t>There are ways to help your child if they are showing signs of anxiety or depression: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131117-8268-4C2A-8D54-35F3F021AE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2890157"/>
            <a:ext cx="4648200" cy="360271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Talk about feelings and worries and </a:t>
            </a:r>
          </a:p>
          <a:p>
            <a:pPr marL="0" indent="0">
              <a:buNone/>
            </a:pPr>
            <a:r>
              <a:rPr lang="en-US" dirty="0"/>
              <a:t>how ‘normal’ this is</a:t>
            </a:r>
          </a:p>
          <a:p>
            <a:pPr marL="0" indent="0">
              <a:buNone/>
            </a:pPr>
            <a:r>
              <a:rPr lang="en-US" dirty="0"/>
              <a:t>● Keep in touch with family and </a:t>
            </a:r>
          </a:p>
          <a:p>
            <a:pPr marL="0" indent="0">
              <a:buNone/>
            </a:pPr>
            <a:r>
              <a:rPr lang="en-US" dirty="0"/>
              <a:t>friends and balance screen time</a:t>
            </a:r>
          </a:p>
          <a:p>
            <a:pPr marL="0" indent="0">
              <a:buNone/>
            </a:pPr>
            <a:r>
              <a:rPr lang="en-US" dirty="0"/>
              <a:t>● Ensure outside exercise (walks/bike </a:t>
            </a:r>
          </a:p>
          <a:p>
            <a:pPr marL="0" indent="0">
              <a:buNone/>
            </a:pPr>
            <a:r>
              <a:rPr lang="en-US" dirty="0"/>
              <a:t>rides/scootering) is incorporated </a:t>
            </a:r>
          </a:p>
          <a:p>
            <a:pPr marL="0" indent="0">
              <a:buNone/>
            </a:pPr>
            <a:r>
              <a:rPr lang="en-US" dirty="0"/>
              <a:t>into daily routines. This is important </a:t>
            </a:r>
          </a:p>
          <a:p>
            <a:pPr marL="0" indent="0">
              <a:buNone/>
            </a:pPr>
            <a:r>
              <a:rPr lang="en-US" dirty="0"/>
              <a:t>for mental health</a:t>
            </a:r>
          </a:p>
          <a:p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B83DE6F-AA31-49F2-926D-6CBECB2A2C2F}"/>
              </a:ext>
            </a:extLst>
          </p:cNvPr>
          <p:cNvSpPr/>
          <p:nvPr/>
        </p:nvSpPr>
        <p:spPr>
          <a:xfrm>
            <a:off x="5828978" y="3011488"/>
            <a:ext cx="5524820" cy="2308324"/>
          </a:xfrm>
          <a:prstGeom prst="rect">
            <a:avLst/>
          </a:prstGeom>
          <a:ln w="762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● Try to create routines and structure every day</a:t>
            </a:r>
          </a:p>
          <a:p>
            <a:endParaRPr lang="en-US" dirty="0"/>
          </a:p>
          <a:p>
            <a:r>
              <a:rPr lang="en-US" dirty="0"/>
              <a:t>● Help give children a sense of control by allowing them to make decisions and ask questions</a:t>
            </a:r>
          </a:p>
          <a:p>
            <a:endParaRPr lang="en-US" dirty="0"/>
          </a:p>
          <a:p>
            <a:r>
              <a:rPr lang="en-US" dirty="0"/>
              <a:t>● Speak to school. We can help sign post the correct support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51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F4F7E15-701C-4C45-AF89-630C8A9F7089}"/>
              </a:ext>
            </a:extLst>
          </p:cNvPr>
          <p:cNvSpPr/>
          <p:nvPr/>
        </p:nvSpPr>
        <p:spPr>
          <a:xfrm>
            <a:off x="326571" y="473528"/>
            <a:ext cx="1149531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Parent Links</a:t>
            </a:r>
          </a:p>
          <a:p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Think You Know: 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2"/>
              </a:rPr>
              <a:t>https://www.thinkuknow.co.uk/parents/Support-tools/home-activity-worksheets/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Children’s Social Care:  </a:t>
            </a:r>
            <a:r>
              <a:rPr lang="en-US" dirty="0">
                <a:hlinkClick r:id="rId3"/>
              </a:rPr>
              <a:t>Health and Social Care | Cumberland Council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Extremism: 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4"/>
              </a:rPr>
              <a:t>https://educateagainsthate.com/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NSPCC Home Page: 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5"/>
              </a:rPr>
              <a:t>https://www.nspcc.org.uk/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NSPCC Online Safety: 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6"/>
              </a:rPr>
              <a:t>https://www.nspcc.org.uk/keeping-children-safe/online-safety/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Net Aware E-Safety Advice: 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7"/>
              </a:rPr>
              <a:t>https://www.net-aware.org.uk/networks/?order=title#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Child Sexual Exploitation: 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7"/>
              </a:rPr>
              <a:t>http://www.itsnotokay.co.uk/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61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Pandemic Impact on Behaviour &amp; Emotional Regulation (2025–26)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Key findings:</a:t>
            </a:r>
          </a:p>
          <a:p>
            <a:pPr lvl="1"/>
            <a:r>
              <a:t>• Long-term rise in emotional dysregulation linked to pandemic stress, isolation, and disrupted routines.</a:t>
            </a:r>
          </a:p>
          <a:p>
            <a:pPr lvl="1"/>
            <a:r>
              <a:t>• Reviews show increases in irritability, anxiety, low mood and difficulty managing emotions in children.</a:t>
            </a:r>
          </a:p>
          <a:p>
            <a:pPr lvl="1"/>
            <a:r>
              <a:t>• Higher parental stress post-pandemic strongly correlates with behaviour challenges in children.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School Avoidance &amp; Trauma-Linked Attendance Issues (2025–26)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Key concerns:</a:t>
            </a:r>
          </a:p>
          <a:p>
            <a:pPr lvl="1"/>
            <a:r>
              <a:t>• Persistent school avoidance rising across UK as post-Covid anxiety and trauma remain unresolved.</a:t>
            </a:r>
          </a:p>
          <a:p>
            <a:pPr lvl="1"/>
            <a:r>
              <a:t>• Children with the highest pandemic disruption show greatest difficulty reintegrating into school.</a:t>
            </a:r>
          </a:p>
          <a:p>
            <a:pPr lvl="1"/>
            <a:r>
              <a:t>• Emotional-based school avoidance now a leading cause of persistent absence.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Custom Design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lf_Registration_Enabled xmlns="d207b10c-cdb3-4f81-8eb1-d20e9f43e152" xsi:nil="true"/>
    <Invited_Students xmlns="d207b10c-cdb3-4f81-8eb1-d20e9f43e152" xsi:nil="true"/>
    <FolderType xmlns="d207b10c-cdb3-4f81-8eb1-d20e9f43e152" xsi:nil="true"/>
    <Owner xmlns="d207b10c-cdb3-4f81-8eb1-d20e9f43e152">
      <UserInfo>
        <DisplayName/>
        <AccountId xsi:nil="true"/>
        <AccountType/>
      </UserInfo>
    </Owner>
    <Teachers xmlns="d207b10c-cdb3-4f81-8eb1-d20e9f43e152">
      <UserInfo>
        <DisplayName/>
        <AccountId xsi:nil="true"/>
        <AccountType/>
      </UserInfo>
    </Teachers>
    <Students xmlns="d207b10c-cdb3-4f81-8eb1-d20e9f43e152">
      <UserInfo>
        <DisplayName/>
        <AccountId xsi:nil="true"/>
        <AccountType/>
      </UserInfo>
    </Students>
    <Student_Groups xmlns="d207b10c-cdb3-4f81-8eb1-d20e9f43e152">
      <UserInfo>
        <DisplayName/>
        <AccountId xsi:nil="true"/>
        <AccountType/>
      </UserInfo>
    </Student_Groups>
    <_activity xmlns="d207b10c-cdb3-4f81-8eb1-d20e9f43e152" xsi:nil="true"/>
    <NotebookType xmlns="d207b10c-cdb3-4f81-8eb1-d20e9f43e152" xsi:nil="true"/>
    <CultureName xmlns="d207b10c-cdb3-4f81-8eb1-d20e9f43e152" xsi:nil="true"/>
    <Templates xmlns="d207b10c-cdb3-4f81-8eb1-d20e9f43e152" xsi:nil="true"/>
    <Has_Teacher_Only_SectionGroup xmlns="d207b10c-cdb3-4f81-8eb1-d20e9f43e152" xsi:nil="true"/>
    <AppVersion xmlns="d207b10c-cdb3-4f81-8eb1-d20e9f43e152" xsi:nil="true"/>
    <Invited_Teachers xmlns="d207b10c-cdb3-4f81-8eb1-d20e9f43e152" xsi:nil="true"/>
    <DefaultSectionNames xmlns="d207b10c-cdb3-4f81-8eb1-d20e9f43e152" xsi:nil="true"/>
    <Is_Collaboration_Space_Locked xmlns="d207b10c-cdb3-4f81-8eb1-d20e9f43e15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766B22ECEA034090B136DCE566A1B9" ma:contentTypeVersion="34" ma:contentTypeDescription="Create a new document." ma:contentTypeScope="" ma:versionID="17455b64169ffd2a74891ace9bcc8b40">
  <xsd:schema xmlns:xsd="http://www.w3.org/2001/XMLSchema" xmlns:xs="http://www.w3.org/2001/XMLSchema" xmlns:p="http://schemas.microsoft.com/office/2006/metadata/properties" xmlns:ns3="d207b10c-cdb3-4f81-8eb1-d20e9f43e152" xmlns:ns4="1cd16857-527a-4fa3-8092-3d178fef4ee4" targetNamespace="http://schemas.microsoft.com/office/2006/metadata/properties" ma:root="true" ma:fieldsID="bca2e5a19b4b8fbca2e3edf6b88d5c0a" ns3:_="" ns4:_="">
    <xsd:import namespace="d207b10c-cdb3-4f81-8eb1-d20e9f43e152"/>
    <xsd:import namespace="1cd16857-527a-4fa3-8092-3d178fef4ee4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07b10c-cdb3-4f81-8eb1-d20e9f43e152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Owner" ma:index="1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1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2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3" nillable="true" ma:displayName="Culture Name" ma:internalName="CultureName">
      <xsd:simpleType>
        <xsd:restriction base="dms:Text"/>
      </xsd:simpleType>
    </xsd:element>
    <xsd:element name="AppVersion" ma:index="14" nillable="true" ma:displayName="App Version" ma:internalName="AppVersion">
      <xsd:simpleType>
        <xsd:restriction base="dms:Text"/>
      </xsd:simpleType>
    </xsd:element>
    <xsd:element name="Teachers" ma:index="15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6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7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8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19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0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1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2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2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9" nillable="true" ma:displayName="Tags" ma:internalName="MediaServiceAutoTags" ma:readOnly="true">
      <xsd:simpleType>
        <xsd:restriction base="dms:Text"/>
      </xsd:simpleType>
    </xsd:element>
    <xsd:element name="MediaServiceLocation" ma:index="30" nillable="true" ma:displayName="Location" ma:internalName="MediaServiceLocation" ma:readOnly="true">
      <xsd:simpleType>
        <xsd:restriction base="dms:Text"/>
      </xsd:simpleType>
    </xsd:element>
    <xsd:element name="MediaServiceOCR" ma:index="3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3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36" nillable="true" ma:displayName="Length (seconds)" ma:internalName="MediaLengthInSeconds" ma:readOnly="true">
      <xsd:simpleType>
        <xsd:restriction base="dms:Unknown"/>
      </xsd:simpleType>
    </xsd:element>
    <xsd:element name="_activity" ma:index="37" nillable="true" ma:displayName="_activity" ma:hidden="true" ma:internalName="_activity">
      <xsd:simpleType>
        <xsd:restriction base="dms:Note"/>
      </xsd:simpleType>
    </xsd:element>
    <xsd:element name="MediaServiceObjectDetectorVersions" ma:index="3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9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4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4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d16857-527a-4fa3-8092-3d178fef4ee4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97BB0E-DFBD-4444-A797-AD443F20D6F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1cd16857-527a-4fa3-8092-3d178fef4ee4"/>
    <ds:schemaRef ds:uri="d207b10c-cdb3-4f81-8eb1-d20e9f43e15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E9EA086-9399-4E80-BBC5-E7C790115E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5D4621-5CBE-4FA2-93E0-78D67A1004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07b10c-cdb3-4f81-8eb1-d20e9f43e152"/>
    <ds:schemaRef ds:uri="1cd16857-527a-4fa3-8092-3d178fef4ee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378</Words>
  <Application>Microsoft Office PowerPoint</Application>
  <PresentationFormat>Widescreen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Calibri</vt:lpstr>
      <vt:lpstr>Calibri Light</vt:lpstr>
      <vt:lpstr>Trebuchet MS</vt:lpstr>
      <vt:lpstr>Wingdings 3</vt:lpstr>
      <vt:lpstr>1_Custom Design</vt:lpstr>
      <vt:lpstr>2_Custom Design</vt:lpstr>
      <vt:lpstr>Custom Design</vt:lpstr>
      <vt:lpstr>Facet</vt:lpstr>
      <vt:lpstr>7.PARENTS’ GUIDE TO SAFEGUARDING</vt:lpstr>
      <vt:lpstr>THE IMPACT OF THE PANDEMIC</vt:lpstr>
      <vt:lpstr>PowerPoint Presentation</vt:lpstr>
      <vt:lpstr>Pandemic Impact on Behaviour &amp; Emotional Regulation (2025–26)</vt:lpstr>
      <vt:lpstr>School Avoidance &amp; Trauma-Linked Attendance Issues (2025–26)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PARENTS’ BASIC SAFEGUARDING 2023</dc:title>
  <dc:creator>Mrs Stainton</dc:creator>
  <cp:lastModifiedBy>Mrs Stainton</cp:lastModifiedBy>
  <cp:revision>20</cp:revision>
  <dcterms:created xsi:type="dcterms:W3CDTF">2023-12-08T15:45:04Z</dcterms:created>
  <dcterms:modified xsi:type="dcterms:W3CDTF">2026-01-27T16:37:33Z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0x01010022766B22ECEA034090B136DCE566A1B9</vt:lpwstr>
  </property>
</Properties>
</file>