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60" r:id="rId6"/>
    <p:sldMasterId id="2147483714" r:id="rId7"/>
  </p:sldMasterIdLst>
  <p:sldIdLst>
    <p:sldId id="256" r:id="rId8"/>
    <p:sldId id="268"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2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F51A-FB61-42B5-8F14-690C5AE049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C11D541-0B9A-4108-BCE5-FC2D5E4605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A25166B-E99A-45B5-A0EF-CF04CAB9AEFE}"/>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4830CDB6-0E29-4C21-BCFA-CFD7BC148F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733A84-181D-4E4D-9FB8-15E65D7187A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15975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0832-2D11-4741-AE21-607034A98C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3A1C67-646E-43F9-B38F-2D1B3A8B8F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ADD0CF-0D7C-4490-8064-26A6973BFA08}"/>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231CB7E7-4766-41D2-BD88-24F333A44D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8504C4-F12D-4781-A5A1-854FED9D9092}"/>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73867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4D68-E467-4C0A-B48C-A065575C5F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5EB0425-486B-4C68-B48E-9E5D0B7AF6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F7C012-B5F4-4896-837B-83C7B3421594}"/>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5334E507-485B-41B3-8121-FF3E4F3107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B2E073-D12F-48F0-ADA3-FC064825B57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4961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4D29-C422-468D-A50C-81C4002185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6B5DBE-2937-4A2F-83DB-4347A12C22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4CE5BE-1242-4FFF-9578-4A8EBB3DDD6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091592-B6C4-4DFC-B935-F521FA2CF53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D9410BA6-6D93-42C6-9ECC-1DC083290B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D7E83-8C02-4904-B2BB-970309FA71E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53328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43AC-CA2A-4D28-ADEA-ECCC0A4BB3C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3BB938-855A-4C81-A83C-8FC8C195B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B311F6-2C30-4174-896A-A4E2F9250C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28A82A-08B2-4D09-9CA4-ADCD2C488F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0201F17-78E2-4242-894D-5B551926C6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2D29B9-3CC0-4B22-9236-DCBD837D82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8" name="Footer Placeholder 7">
            <a:extLst>
              <a:ext uri="{FF2B5EF4-FFF2-40B4-BE49-F238E27FC236}">
                <a16:creationId xmlns:a16="http://schemas.microsoft.com/office/drawing/2014/main" id="{40CD6E32-FBC4-4485-8794-AF065AEFD9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6CFD4B-BD71-46B0-8E53-5BBECE57AA5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89228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91CC-B944-4CA5-ABC2-FE7D7989CB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7ABA59-53E6-4983-9FAD-43908F0DF9F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4" name="Footer Placeholder 3">
            <a:extLst>
              <a:ext uri="{FF2B5EF4-FFF2-40B4-BE49-F238E27FC236}">
                <a16:creationId xmlns:a16="http://schemas.microsoft.com/office/drawing/2014/main" id="{692B0FA6-DA96-40B8-A312-05D96397C9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7642479-FED6-43E7-9DEF-60FC323EE0BB}"/>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72885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80DBCB-2BC1-427A-92FB-AFA5017C334A}"/>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3" name="Footer Placeholder 2">
            <a:extLst>
              <a:ext uri="{FF2B5EF4-FFF2-40B4-BE49-F238E27FC236}">
                <a16:creationId xmlns:a16="http://schemas.microsoft.com/office/drawing/2014/main" id="{7B5D8FFD-FE2C-4B31-A84B-8865AC1586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3775F2-989D-4464-B6D4-A671D1A39095}"/>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86778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2998-3DF2-48E1-A5B1-5E04343E76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D748F6-F727-4218-B7AC-0735CB2A8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08C29E-7196-4B22-94A1-4EA61A15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1BEAA4-F626-408E-B701-FD9FCB2B23FB}"/>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5213F841-B3F1-40CA-81E1-08037C44C0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A8C54D-D0E9-4A2F-ACB4-8E7E8A98D43A}"/>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48896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3813-A779-4F46-9CE9-D33EA8E969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48868D-BC2A-4D3A-80AB-5E911A3461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7E58B5-3C5D-4410-AE38-53296F5AC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6341A9-5E8E-453C-8903-5A364A99968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765FB7A4-2B76-4896-A026-766DFC679A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E7CBC9-256C-499D-8856-F53CBB8772E9}"/>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17807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56C4-7602-45EC-BD6E-093E1BA484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1A86BD-F070-4641-A2CD-D1090A6123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4EE72-136C-46F2-8491-998FFDFF44B5}"/>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0C9CD9E1-4E12-4816-A81A-0C4A7F1E65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C3B2E2-2F45-41E4-AC1F-4E57ED66430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81476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8F5FD7-83DA-490A-8F58-9573A68F51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931970-ED58-4CEC-A668-B577C9B7F7C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3A6DDF-D7D3-4765-96F9-5003DB24DE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BBD8E3A4-ECFA-48FE-803C-C1271A7AB6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E18690-901F-4C2A-9BEF-89C6B3F71CF0}"/>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223110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65A06-F553-4DE8-9902-47351E3D9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350C159-E84B-443D-963C-F8CE764F9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377BB8-B301-479F-8E0A-B9C1D84C062C}"/>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E73C461F-71D1-48A1-8A47-2CAA5A9939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28589F-C3E3-4344-8F5C-9E4E0C0E90F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071581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17B0-CFD7-4F15-846B-221C35CFE9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ED776-FB02-457B-A32B-7929243699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8D948E-B3E7-4487-A427-F8F22870048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33439B96-6519-4F23-BBB1-1F7A5C52A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429A86-D506-41D8-9F75-ED9B0D553314}"/>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847017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DCCA-3D6D-4758-9B51-0F3EE5895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9AC1BA-EC7B-41D8-9560-47127DC5E1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0291DD-A3C5-485C-AEE3-D4234B377AF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C7B7E6F8-87DB-4C79-88B2-26C5E8006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226A3E-3097-46E3-9838-F3F239353FE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90368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B47E-616B-4E36-AF0E-9852E1CDF0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9E97C3-7289-4C31-9C16-47AC8CEB9C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F785EE-1599-4FF1-9318-04E5033D2DD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C180B0-E6C8-4D52-A90D-1D1DAF4B6CB4}"/>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7C92B25C-F6F9-43D1-9405-08477A0F6A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58A91D-DACF-4AC5-90FB-473C3387FA12}"/>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076227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CB29-6FC2-4D43-80B8-E8525D3E94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1257DD-0700-46B9-8267-DF6C301483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2A3507-56EC-4FC6-BA5A-9F0E9B52299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E7B384-EBFB-4850-B3AE-E8CD189482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E1B96B4-E674-4B16-8119-EE7135767B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F697EE-EA1D-4214-BCDD-46155E31036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a:extLst>
              <a:ext uri="{FF2B5EF4-FFF2-40B4-BE49-F238E27FC236}">
                <a16:creationId xmlns:a16="http://schemas.microsoft.com/office/drawing/2014/main" id="{F2FF1AF5-7BB9-418E-B534-C5C729D879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3B23C9-B2B8-4F24-BC67-B7E8C6174F63}"/>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624824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FF07B-3A95-45BA-8578-32DBAF2235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BB89D7-C5D7-4604-AC44-5958F18B067B}"/>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1486CB1-EB63-454B-8430-65F3016114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6D7F52-DB60-40E2-8C36-1992FD8C731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93495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7931EA-D72B-401F-8867-529888907F7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a:extLst>
              <a:ext uri="{FF2B5EF4-FFF2-40B4-BE49-F238E27FC236}">
                <a16:creationId xmlns:a16="http://schemas.microsoft.com/office/drawing/2014/main" id="{9E1C347C-0013-4348-9DCB-FFB13FCF0B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5C75B2-3D1E-4F57-BE2B-E3F5FC8F0F8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17273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902E-45C7-4578-94CD-EF5D21724D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4F6A49-2473-425C-A66F-F987C33932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FA0F1F-2E03-4764-B879-F6DA34291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09083F-F499-4FC2-8ABC-E7A6612B53EF}"/>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0AA83A66-A4DA-449B-AF04-5FEA3513DB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F75029-3420-4AC2-8E56-9CC1C11F611C}"/>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10562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19A9-C4B3-46CE-A1CE-BFFBD12D16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ED1B26-7C06-4003-BFA2-3C1DA4E71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C9777D-989E-4646-83DE-3FDAF0EF6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4FDDAB5-AD90-4481-80EA-6E077A102A32}"/>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9BE42B14-73FB-4CC6-84BD-037F3E79E1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580A8E-21A8-4A2F-8196-5D81BDE24A2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3873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1ACC-9C0A-435B-8AAE-2032735E10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60BDF5-83CB-4568-930B-5BD0CB357EE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FC190A-2873-45F1-9030-ADCC52E113D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18FC4796-F608-4811-8C68-B6E8C483E4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B4A992-7D64-479C-9A7A-62259E3BD0AE}"/>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56806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600327-01FB-4E9A-92C0-08CA94C2BE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E5277D-E8FF-4C9A-88A3-7D5A0DF2C1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33142-8A84-42BB-A3A8-B09CE3915A9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BCBD817D-CEB0-43B5-960A-3D53724C89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E3B89-5788-4ACF-8C49-A01C6C4D6E7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72269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2CC5-C899-434B-98E1-FE40D1C856BC}"/>
              </a:ext>
            </a:extLst>
          </p:cNvPr>
          <p:cNvSpPr>
            <a:spLocks noGrp="1"/>
          </p:cNvSpPr>
          <p:nvPr>
            <p:ph type="title"/>
          </p:nvPr>
        </p:nvSpPr>
        <p:spPr/>
        <p:txBody>
          <a:body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C3551814-BB63-4179-875A-F52256D14FB6}"/>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6B74F8A-F2A3-4449-8697-32F2E3B1B7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B76533-C86F-4F78-ABC1-91D231765ECD}"/>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137256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E327-CAB5-4E4F-AC65-81D1E1D366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BFC74EA-8DA3-4B72-8817-505E13085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E7F689-3F70-4FEA-870B-1F3434F2462F}"/>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C3B9F0E0-3C67-412F-85A2-B2250A4B6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633625-B98A-427F-AD2A-2BBBFC7D94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344616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F51A-79E8-4B79-B58C-C49E662F7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D90BF2-37BE-4D62-BC5A-B429A31F2B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53486-1ECD-4D10-8944-365B736ADC3D}"/>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B71B2CEC-4EC1-4C3A-B9ED-39AA683F3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C0A5C-A65E-440D-9271-9F6B1575622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44911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E67D-6E23-44E1-8878-7F7B428F4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BE249-5F4C-4BCA-8407-489A0D1CB2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22B8269-BB8B-4D3E-A4A7-6272EC92D430}"/>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139EC726-80ED-401C-9155-417124CB2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12D85D-5FB6-48FF-9E34-7B6B63591EB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4743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84758-C31F-4D7E-881D-28F989C8A1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1B163-3B13-4BC4-BDC7-1F995582B2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7D287E-F444-4A05-A7CB-AF7C7BE3C4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F7D3A9-40DA-4953-9110-3C6F239E26E3}"/>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AE4A0066-C6F9-46F0-B0BB-4E0D601E98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076296-A644-4F29-82DD-7D59EFE407D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5722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32B2-3819-4B02-8B59-5CB88C25B2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4A4982-5365-401A-A222-C465CC5799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97829F-BDB7-49A2-8595-6E1277E795C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929602-DBBF-444C-9330-C7632A9AAA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9A8B6B-4FFA-404F-9673-C1E570DFA7C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E64C526-92E7-4D08-BF1D-904AE3397667}"/>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8" name="Footer Placeholder 7">
            <a:extLst>
              <a:ext uri="{FF2B5EF4-FFF2-40B4-BE49-F238E27FC236}">
                <a16:creationId xmlns:a16="http://schemas.microsoft.com/office/drawing/2014/main" id="{35D4F745-9F61-4277-B1B3-F56F48E064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A0C1FE-6275-4CC3-ADFF-7297A6471C4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8735341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2F78B-F567-437C-B5CB-93C8D63703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30DEFD-6576-44C8-8919-6F431B9CE894}"/>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4" name="Footer Placeholder 3">
            <a:extLst>
              <a:ext uri="{FF2B5EF4-FFF2-40B4-BE49-F238E27FC236}">
                <a16:creationId xmlns:a16="http://schemas.microsoft.com/office/drawing/2014/main" id="{F1AE2F9B-9F54-4493-A5B3-A4E034B801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A1F295-64BD-43EC-B572-1FB5233EF1A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10572724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3BAFB4-8ED3-48C8-9C17-D4E065A1167A}"/>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3" name="Footer Placeholder 2">
            <a:extLst>
              <a:ext uri="{FF2B5EF4-FFF2-40B4-BE49-F238E27FC236}">
                <a16:creationId xmlns:a16="http://schemas.microsoft.com/office/drawing/2014/main" id="{AE02262B-7A5A-471E-8589-F39C2606B6A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6BEFF9-F9DB-4A68-B134-CF3342E3DC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260186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F2413-263A-4F99-AC09-7482D4ACB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16AA41-B5FC-4B51-8AD6-642A5842A6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07C694-0BC4-4E33-9FE6-FFBF3521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DEC13D-7E94-4F91-97BD-738DF8BF7C35}"/>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E5D7F3F0-9BC2-4D52-92C4-8A646F850B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AD834D-2382-4726-951E-78C7B2198530}"/>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4838463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3219-EDBD-42A2-AC09-35021F8309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592D45-5301-428E-B5FD-92945258C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28B2E7-21E1-45E9-AA3C-2BF5ED0BD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976873-5510-4F24-890F-C478CD30BBC6}"/>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25CF4BF1-6546-4306-9A8B-4E66D2D5EE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DFFC0D-D595-47EC-8AF9-4A43F76C72FE}"/>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537455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A88C-8D44-40B4-AC55-53200BB56B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EBCACF-39A6-4F16-9F15-CB4F0793BD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C64F1F-2E0C-44BA-9981-5423EEC89AE1}"/>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E522E6B-3FF1-4E55-856B-71EEB7482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9D129F-946C-429A-A7D9-48CC81CF2B31}"/>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02055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64C3A-B619-4903-B694-42846488AF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8D2BC9-C951-4AD7-B540-BA3E793247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0A1D68-AEF8-4E5A-8595-3CF17F15D5C9}"/>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0A7AB440-D866-4D88-BB4E-249AA9084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FD9404-A0BE-4C0E-A2A7-9BC25E1FA6CC}"/>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961814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71140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939876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338696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759576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31811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83160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978163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463914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Tree>
    <p:extLst>
      <p:ext uri="{BB962C8B-B14F-4D97-AF65-F5344CB8AC3E}">
        <p14:creationId xmlns:p14="http://schemas.microsoft.com/office/powerpoint/2010/main" val="904936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4781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1673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758718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4268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692001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849437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7740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442E97-F696-48A3-919F-C1A2F25F2D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3F939F-1C2A-46CC-AC7B-A8B08FC6C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DC16A9-A531-4E3B-AA11-4233F3E12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A27B14C6-8960-46E6-8086-F47CA51A43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DFFDA8D-676B-48B0-8346-1F80C9F7B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20168800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ACC24-C111-4755-9383-C49F4A8CE1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01B6F8-07F3-48AC-9099-C0E766F87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DD5F45-B8E8-40C1-8114-DFB4A5F7BD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87C3F48E-4B04-4009-8641-3B576731A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2ACBFF-B8E0-479A-897E-2E463D0B3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82383-1D8E-471E-A912-AE12ADD5B420}" type="slidenum">
              <a:rPr lang="en-GB" smtClean="0"/>
              <a:t>‹#›</a:t>
            </a:fld>
            <a:endParaRPr lang="en-GB"/>
          </a:p>
        </p:txBody>
      </p:sp>
    </p:spTree>
    <p:extLst>
      <p:ext uri="{BB962C8B-B14F-4D97-AF65-F5344CB8AC3E}">
        <p14:creationId xmlns:p14="http://schemas.microsoft.com/office/powerpoint/2010/main" val="17041052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E19C3-BA36-48BD-A8CF-D1A154F79A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5E9CF0-2F35-44E0-B2A6-AD57270220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C41AD3-CCCE-475B-B97E-0BB35931D5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D7E87F9-EE3E-4156-A3A9-3A5E4BB08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CE5081-39E5-4350-BD4E-4D2F07DC60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4B88-6CA6-4488-B08E-1A19F7CF544C}" type="slidenum">
              <a:rPr lang="en-GB" smtClean="0"/>
              <a:t>‹#›</a:t>
            </a:fld>
            <a:endParaRPr lang="en-GB"/>
          </a:p>
        </p:txBody>
      </p:sp>
    </p:spTree>
    <p:extLst>
      <p:ext uri="{BB962C8B-B14F-4D97-AF65-F5344CB8AC3E}">
        <p14:creationId xmlns:p14="http://schemas.microsoft.com/office/powerpoint/2010/main" val="3438099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502165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67168D-AA6D-4CBA-90CA-1AD5EB8F10AB}"/>
              </a:ext>
            </a:extLst>
          </p:cNvPr>
          <p:cNvPicPr>
            <a:picLocks noChangeAspect="1"/>
          </p:cNvPicPr>
          <p:nvPr/>
        </p:nvPicPr>
        <p:blipFill>
          <a:blip r:embed="rId2"/>
          <a:stretch>
            <a:fillRect/>
          </a:stretch>
        </p:blipFill>
        <p:spPr>
          <a:xfrm>
            <a:off x="3160021" y="1807498"/>
            <a:ext cx="3655645" cy="4486670"/>
          </a:xfrm>
          <a:prstGeom prst="rect">
            <a:avLst/>
          </a:prstGeom>
        </p:spPr>
      </p:pic>
      <p:sp>
        <p:nvSpPr>
          <p:cNvPr id="2" name="Title 1">
            <a:extLst>
              <a:ext uri="{FF2B5EF4-FFF2-40B4-BE49-F238E27FC236}">
                <a16:creationId xmlns:a16="http://schemas.microsoft.com/office/drawing/2014/main" id="{E1056823-6DBD-4970-9967-F8E61282E9AC}"/>
              </a:ext>
            </a:extLst>
          </p:cNvPr>
          <p:cNvSpPr>
            <a:spLocks noGrp="1"/>
          </p:cNvSpPr>
          <p:nvPr>
            <p:ph type="ctrTitle"/>
          </p:nvPr>
        </p:nvSpPr>
        <p:spPr>
          <a:xfrm>
            <a:off x="2201334" y="887117"/>
            <a:ext cx="5875867" cy="1646302"/>
          </a:xfrm>
        </p:spPr>
        <p:txBody>
          <a:bodyPr>
            <a:normAutofit fontScale="90000"/>
          </a:bodyPr>
          <a:lstStyle/>
          <a:p>
            <a:r>
              <a:rPr lang="en-GB" dirty="0"/>
              <a:t>2.PARENTS’ GUIDE TO SAFEGUARDING</a:t>
            </a:r>
            <a:br>
              <a:rPr lang="en-GB" dirty="0"/>
            </a:br>
            <a:endParaRPr lang="en-GB" dirty="0"/>
          </a:p>
        </p:txBody>
      </p:sp>
      <p:sp>
        <p:nvSpPr>
          <p:cNvPr id="3" name="Subtitle 2">
            <a:extLst>
              <a:ext uri="{FF2B5EF4-FFF2-40B4-BE49-F238E27FC236}">
                <a16:creationId xmlns:a16="http://schemas.microsoft.com/office/drawing/2014/main" id="{313042EB-2703-47F4-875F-E1E536227E68}"/>
              </a:ext>
            </a:extLst>
          </p:cNvPr>
          <p:cNvSpPr>
            <a:spLocks noGrp="1"/>
          </p:cNvSpPr>
          <p:nvPr>
            <p:ph type="subTitle" idx="1"/>
          </p:nvPr>
        </p:nvSpPr>
        <p:spPr/>
        <p:txBody>
          <a:bodyPr/>
          <a:lstStyle/>
          <a:p>
            <a:r>
              <a:rPr lang="en-GB" dirty="0"/>
              <a:t>2026</a:t>
            </a:r>
          </a:p>
        </p:txBody>
      </p:sp>
    </p:spTree>
    <p:extLst>
      <p:ext uri="{BB962C8B-B14F-4D97-AF65-F5344CB8AC3E}">
        <p14:creationId xmlns:p14="http://schemas.microsoft.com/office/powerpoint/2010/main" val="2393813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2A493-77B5-4A43-B7F6-E1342ACF1DF9}"/>
              </a:ext>
            </a:extLst>
          </p:cNvPr>
          <p:cNvSpPr>
            <a:spLocks noGrp="1"/>
          </p:cNvSpPr>
          <p:nvPr>
            <p:ph type="title"/>
          </p:nvPr>
        </p:nvSpPr>
        <p:spPr/>
        <p:txBody>
          <a:bodyPr/>
          <a:lstStyle/>
          <a:p>
            <a:r>
              <a:rPr lang="en-GB" dirty="0"/>
              <a:t>What parents need to know!</a:t>
            </a:r>
          </a:p>
        </p:txBody>
      </p:sp>
      <p:graphicFrame>
        <p:nvGraphicFramePr>
          <p:cNvPr id="4" name="Content Placeholder 3">
            <a:extLst>
              <a:ext uri="{FF2B5EF4-FFF2-40B4-BE49-F238E27FC236}">
                <a16:creationId xmlns:a16="http://schemas.microsoft.com/office/drawing/2014/main" id="{C79CFBAB-9CE5-4181-9D7D-ADD5E638D85E}"/>
              </a:ext>
            </a:extLst>
          </p:cNvPr>
          <p:cNvGraphicFramePr>
            <a:graphicFrameLocks noGrp="1"/>
          </p:cNvGraphicFramePr>
          <p:nvPr>
            <p:ph idx="1"/>
          </p:nvPr>
        </p:nvGraphicFramePr>
        <p:xfrm>
          <a:off x="677863" y="2501106"/>
          <a:ext cx="8596312" cy="3200400"/>
        </p:xfrm>
        <a:graphic>
          <a:graphicData uri="http://schemas.openxmlformats.org/drawingml/2006/table">
            <a:tbl>
              <a:tblPr/>
              <a:tblGrid>
                <a:gridCol w="8596312">
                  <a:extLst>
                    <a:ext uri="{9D8B030D-6E8A-4147-A177-3AD203B41FA5}">
                      <a16:colId xmlns:a16="http://schemas.microsoft.com/office/drawing/2014/main" val="204021639"/>
                    </a:ext>
                  </a:extLst>
                </a:gridCol>
              </a:tblGrid>
              <a:tr h="0">
                <a:tc>
                  <a:txBody>
                    <a:bodyPr/>
                    <a:lstStyle/>
                    <a:p>
                      <a:pPr fontAlgn="t"/>
                      <a:r>
                        <a:rPr lang="en-GB" b="0" i="0">
                          <a:effectLst/>
                          <a:latin typeface="Segoe UI" panose="020B0502040204020203" pitchFamily="34" charset="0"/>
                        </a:rPr>
                        <a:t>✅ Artificial Intelligence (AI) can create realistic fake images, videos and voices.</a:t>
                      </a:r>
                    </a:p>
                    <a:p>
                      <a:pPr fontAlgn="t"/>
                      <a:r>
                        <a:rPr lang="en-GB" b="0" i="0">
                          <a:effectLst/>
                          <a:latin typeface="Segoe UI" panose="020B0502040204020203" pitchFamily="34" charset="0"/>
                        </a:rPr>
                        <a:t>✅ Children may encounter deepfakes, misinformation and AI-generated content online.</a:t>
                      </a:r>
                    </a:p>
                    <a:p>
                      <a:pPr fontAlgn="t"/>
                      <a:r>
                        <a:rPr lang="en-GB" b="0" i="0">
                          <a:effectLst/>
                          <a:latin typeface="Segoe UI" panose="020B0502040204020203" pitchFamily="34" charset="0"/>
                        </a:rPr>
                        <a:t>✅ Online grooming can occur through social media, gaming platforms and live-streaming services.</a:t>
                      </a:r>
                    </a:p>
                    <a:p>
                      <a:pPr fontAlgn="t"/>
                      <a:r>
                        <a:rPr lang="en-GB" b="0" i="0">
                          <a:effectLst/>
                          <a:latin typeface="Segoe UI" panose="020B0502040204020203" pitchFamily="34" charset="0"/>
                        </a:rPr>
                        <a:t>✅ Talk regularly with your child about who they communicate with online.</a:t>
                      </a:r>
                    </a:p>
                    <a:p>
                      <a:pPr fontAlgn="t"/>
                      <a:r>
                        <a:rPr lang="en-GB" b="0" i="0">
                          <a:effectLst/>
                          <a:latin typeface="Segoe UI" panose="020B0502040204020203" pitchFamily="34" charset="0"/>
                        </a:rPr>
                        <a:t>✅ Encourage children to tell a trusted adult if something online makes them feel worried, uncomfortable or unsafe.</a:t>
                      </a:r>
                    </a:p>
                    <a:p>
                      <a:pPr fontAlgn="t"/>
                      <a:r>
                        <a:rPr lang="en-GB" b="0" i="0">
                          <a:effectLst/>
                          <a:latin typeface="Segoe UI" panose="020B0502040204020203" pitchFamily="34" charset="0"/>
                        </a:rPr>
                        <a:t>✅ Check privacy settings and age restrictions on devices, games and apps.</a:t>
                      </a:r>
                    </a:p>
                    <a:p>
                      <a:pPr fontAlgn="t"/>
                      <a:r>
                        <a:rPr lang="en-GB" b="0" i="0">
                          <a:effectLst/>
                          <a:latin typeface="Segoe UI" panose="020B0502040204020203" pitchFamily="34" charset="0"/>
                        </a:rPr>
                        <a:t>✅ Remember: online safety is an important part of safeguarding.</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962650747"/>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899898804"/>
                  </a:ext>
                </a:extLst>
              </a:tr>
            </a:tbl>
          </a:graphicData>
        </a:graphic>
      </p:graphicFrame>
    </p:spTree>
    <p:extLst>
      <p:ext uri="{BB962C8B-B14F-4D97-AF65-F5344CB8AC3E}">
        <p14:creationId xmlns:p14="http://schemas.microsoft.com/office/powerpoint/2010/main" val="2951714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C5998-7679-493A-9EA2-D71E54FB39EC}"/>
              </a:ext>
            </a:extLst>
          </p:cNvPr>
          <p:cNvSpPr>
            <a:spLocks noGrp="1"/>
          </p:cNvSpPr>
          <p:nvPr>
            <p:ph type="title"/>
          </p:nvPr>
        </p:nvSpPr>
        <p:spPr>
          <a:xfrm>
            <a:off x="838200" y="365125"/>
            <a:ext cx="10515600" cy="1311275"/>
          </a:xfrm>
        </p:spPr>
        <p:txBody>
          <a:bodyPr/>
          <a:lstStyle/>
          <a:p>
            <a:r>
              <a:rPr lang="en-GB" dirty="0"/>
              <a:t>ONLINE ABUSE</a:t>
            </a:r>
          </a:p>
        </p:txBody>
      </p:sp>
      <p:pic>
        <p:nvPicPr>
          <p:cNvPr id="5" name="Content Placeholder 4">
            <a:extLst>
              <a:ext uri="{FF2B5EF4-FFF2-40B4-BE49-F238E27FC236}">
                <a16:creationId xmlns:a16="http://schemas.microsoft.com/office/drawing/2014/main" id="{BDDBAA57-7E98-465F-AF16-DCD375EB87A1}"/>
              </a:ext>
            </a:extLst>
          </p:cNvPr>
          <p:cNvPicPr>
            <a:picLocks noGrp="1" noChangeAspect="1"/>
          </p:cNvPicPr>
          <p:nvPr>
            <p:ph sz="half" idx="1"/>
          </p:nvPr>
        </p:nvPicPr>
        <p:blipFill>
          <a:blip r:embed="rId2"/>
          <a:stretch>
            <a:fillRect/>
          </a:stretch>
        </p:blipFill>
        <p:spPr>
          <a:xfrm>
            <a:off x="5508678" y="2137635"/>
            <a:ext cx="4005449" cy="3627211"/>
          </a:xfrm>
          <a:prstGeom prst="rect">
            <a:avLst/>
          </a:prstGeom>
        </p:spPr>
      </p:pic>
      <p:sp>
        <p:nvSpPr>
          <p:cNvPr id="4" name="Content Placeholder 3">
            <a:extLst>
              <a:ext uri="{FF2B5EF4-FFF2-40B4-BE49-F238E27FC236}">
                <a16:creationId xmlns:a16="http://schemas.microsoft.com/office/drawing/2014/main" id="{2E3BED69-A81E-4FA0-BF5E-5E7EFB40C2E9}"/>
              </a:ext>
            </a:extLst>
          </p:cNvPr>
          <p:cNvSpPr>
            <a:spLocks noGrp="1"/>
          </p:cNvSpPr>
          <p:nvPr>
            <p:ph sz="half" idx="2"/>
          </p:nvPr>
        </p:nvSpPr>
        <p:spPr>
          <a:xfrm>
            <a:off x="343157" y="1219295"/>
            <a:ext cx="5008771" cy="5463893"/>
          </a:xfrm>
          <a:solidFill>
            <a:schemeClr val="accent1"/>
          </a:solidFill>
        </p:spPr>
        <p:txBody>
          <a:bodyPr>
            <a:noAutofit/>
          </a:bodyPr>
          <a:lstStyle/>
          <a:p>
            <a:r>
              <a:rPr lang="en-GB" dirty="0">
                <a:latin typeface="Arial" panose="020B0604020202020204" pitchFamily="34" charset="0"/>
                <a:cs typeface="Arial" panose="020B0604020202020204" pitchFamily="34" charset="0"/>
              </a:rPr>
              <a:t>The NSPCC have defined online abuse as ‘any type of abuse that happens on the internet.’ </a:t>
            </a:r>
          </a:p>
          <a:p>
            <a:r>
              <a:rPr lang="en-GB" dirty="0">
                <a:latin typeface="Arial" panose="020B0604020202020204" pitchFamily="34" charset="0"/>
                <a:cs typeface="Arial" panose="020B0604020202020204" pitchFamily="34" charset="0"/>
              </a:rPr>
              <a:t>Any child who uses the internet can be at risk of online abuse. It can happen on any device connected to the web such as computers, tablets, mobile phones and game consoles.</a:t>
            </a:r>
          </a:p>
          <a:p>
            <a:r>
              <a:rPr lang="en-GB" dirty="0">
                <a:latin typeface="Arial" panose="020B0604020202020204" pitchFamily="34" charset="0"/>
                <a:cs typeface="Arial" panose="020B0604020202020204" pitchFamily="34" charset="0"/>
              </a:rPr>
              <a:t>The abuse can be through text messages, emails, online chats, video calls, online gaming and live streaming accounts via social media. </a:t>
            </a:r>
          </a:p>
          <a:p>
            <a:r>
              <a:rPr lang="en-GB" dirty="0">
                <a:latin typeface="Arial" panose="020B0604020202020204" pitchFamily="34" charset="0"/>
                <a:cs typeface="Arial" panose="020B0604020202020204" pitchFamily="34" charset="0"/>
              </a:rPr>
              <a:t>Social media platforms to look out for are: </a:t>
            </a:r>
          </a:p>
          <a:p>
            <a:r>
              <a:rPr lang="en-GB" b="1" dirty="0">
                <a:latin typeface="Arial" panose="020B0604020202020204" pitchFamily="34" charset="0"/>
                <a:cs typeface="Arial" panose="020B0604020202020204" pitchFamily="34" charset="0"/>
              </a:rPr>
              <a:t>TIK TOK, House Party, Instagram, Snapchat and WhatsApp</a:t>
            </a:r>
          </a:p>
        </p:txBody>
      </p:sp>
    </p:spTree>
    <p:extLst>
      <p:ext uri="{BB962C8B-B14F-4D97-AF65-F5344CB8AC3E}">
        <p14:creationId xmlns:p14="http://schemas.microsoft.com/office/powerpoint/2010/main" val="233192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07C6AB-AC84-486B-82B4-C4C7204ED364}"/>
              </a:ext>
            </a:extLst>
          </p:cNvPr>
          <p:cNvPicPr>
            <a:picLocks noGrp="1" noChangeAspect="1"/>
          </p:cNvPicPr>
          <p:nvPr>
            <p:ph sz="half" idx="2"/>
          </p:nvPr>
        </p:nvPicPr>
        <p:blipFill rotWithShape="1">
          <a:blip r:embed="rId2"/>
          <a:srcRect b="7039"/>
          <a:stretch/>
        </p:blipFill>
        <p:spPr>
          <a:xfrm>
            <a:off x="5557707" y="1475546"/>
            <a:ext cx="3545851" cy="4347032"/>
          </a:xfrm>
          <a:prstGeom prst="rect">
            <a:avLst/>
          </a:prstGeom>
        </p:spPr>
      </p:pic>
      <p:sp>
        <p:nvSpPr>
          <p:cNvPr id="2" name="Title 1">
            <a:extLst>
              <a:ext uri="{FF2B5EF4-FFF2-40B4-BE49-F238E27FC236}">
                <a16:creationId xmlns:a16="http://schemas.microsoft.com/office/drawing/2014/main" id="{ED0F70D1-E884-42BA-8C2E-34C9A1F5D0C4}"/>
              </a:ext>
            </a:extLst>
          </p:cNvPr>
          <p:cNvSpPr>
            <a:spLocks noGrp="1"/>
          </p:cNvSpPr>
          <p:nvPr>
            <p:ph type="title"/>
          </p:nvPr>
        </p:nvSpPr>
        <p:spPr/>
        <p:txBody>
          <a:bodyPr/>
          <a:lstStyle/>
          <a:p>
            <a:r>
              <a:rPr lang="en-GB" dirty="0"/>
              <a:t>ONLINE ABUSE: </a:t>
            </a:r>
            <a:br>
              <a:rPr lang="en-GB" dirty="0"/>
            </a:br>
            <a:r>
              <a:rPr lang="en-GB" dirty="0"/>
              <a:t>WHAT PARENTS NEED TO KNOW</a:t>
            </a:r>
          </a:p>
        </p:txBody>
      </p:sp>
      <p:sp>
        <p:nvSpPr>
          <p:cNvPr id="3" name="Content Placeholder 2">
            <a:extLst>
              <a:ext uri="{FF2B5EF4-FFF2-40B4-BE49-F238E27FC236}">
                <a16:creationId xmlns:a16="http://schemas.microsoft.com/office/drawing/2014/main" id="{E59F5F14-E84B-4F77-8712-917F7523320F}"/>
              </a:ext>
            </a:extLst>
          </p:cNvPr>
          <p:cNvSpPr>
            <a:spLocks noGrp="1"/>
          </p:cNvSpPr>
          <p:nvPr>
            <p:ph sz="half" idx="1"/>
          </p:nvPr>
        </p:nvSpPr>
        <p:spPr/>
        <p:txBody>
          <a:bodyPr>
            <a:normAutofit fontScale="92500" lnSpcReduction="20000"/>
          </a:bodyPr>
          <a:lstStyle/>
          <a:p>
            <a:r>
              <a:rPr lang="en-GB" dirty="0"/>
              <a:t>Children can be at risk of online abuse by someone they know or a stranger. </a:t>
            </a:r>
          </a:p>
          <a:p>
            <a:r>
              <a:rPr lang="en-GB" dirty="0"/>
              <a:t>Online abuse could be in addition to other offline abuse such as bullying or grooming.</a:t>
            </a:r>
          </a:p>
          <a:p>
            <a:r>
              <a:rPr lang="en-GB" dirty="0"/>
              <a:t>Sexting and the law: Sending grossly offensive, indecent, obscene or menacing communications is an offence.</a:t>
            </a:r>
          </a:p>
          <a:p>
            <a:r>
              <a:rPr lang="en-GB" dirty="0"/>
              <a:t>By possessing, and/or distributing indecent images of a person under the age of 18 years of age on to someone else is breaking the law under the Sexual offences Act 2003.</a:t>
            </a:r>
          </a:p>
        </p:txBody>
      </p:sp>
    </p:spTree>
    <p:extLst>
      <p:ext uri="{BB962C8B-B14F-4D97-AF65-F5344CB8AC3E}">
        <p14:creationId xmlns:p14="http://schemas.microsoft.com/office/powerpoint/2010/main" val="3596289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991166-7605-4126-B3FC-27724D1F2D68}"/>
              </a:ext>
            </a:extLst>
          </p:cNvPr>
          <p:cNvPicPr>
            <a:picLocks noChangeAspect="1"/>
          </p:cNvPicPr>
          <p:nvPr/>
        </p:nvPicPr>
        <p:blipFill>
          <a:blip r:embed="rId2"/>
          <a:stretch>
            <a:fillRect/>
          </a:stretch>
        </p:blipFill>
        <p:spPr>
          <a:xfrm>
            <a:off x="34970" y="-59268"/>
            <a:ext cx="12157029" cy="6917267"/>
          </a:xfrm>
          <a:prstGeom prst="rect">
            <a:avLst/>
          </a:prstGeom>
        </p:spPr>
      </p:pic>
    </p:spTree>
    <p:extLst>
      <p:ext uri="{BB962C8B-B14F-4D97-AF65-F5344CB8AC3E}">
        <p14:creationId xmlns:p14="http://schemas.microsoft.com/office/powerpoint/2010/main" val="1999836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t"/>
            <a:r>
              <a:rPr lang="en-GB" b="1" dirty="0">
                <a:latin typeface="Segoe UI" panose="020B0502040204020203" pitchFamily="34" charset="0"/>
              </a:rPr>
              <a:t>Key 2026 Online Safety Updates</a:t>
            </a:r>
          </a:p>
        </p:txBody>
      </p:sp>
      <p:graphicFrame>
        <p:nvGraphicFramePr>
          <p:cNvPr id="4" name="Content Placeholder 3">
            <a:extLst>
              <a:ext uri="{FF2B5EF4-FFF2-40B4-BE49-F238E27FC236}">
                <a16:creationId xmlns:a16="http://schemas.microsoft.com/office/drawing/2014/main" id="{5BE9F118-FE9A-4668-9ED3-0483DFF0B9B3}"/>
              </a:ext>
            </a:extLst>
          </p:cNvPr>
          <p:cNvGraphicFramePr>
            <a:graphicFrameLocks noGrp="1"/>
          </p:cNvGraphicFramePr>
          <p:nvPr>
            <p:ph idx="1"/>
            <p:extLst>
              <p:ext uri="{D42A27DB-BD31-4B8C-83A1-F6EECF244321}">
                <p14:modId xmlns:p14="http://schemas.microsoft.com/office/powerpoint/2010/main" val="3128234619"/>
              </p:ext>
            </p:extLst>
          </p:nvPr>
        </p:nvGraphicFramePr>
        <p:xfrm>
          <a:off x="1375209" y="1825624"/>
          <a:ext cx="9441582" cy="4371975"/>
        </p:xfrm>
        <a:graphic>
          <a:graphicData uri="http://schemas.openxmlformats.org/drawingml/2006/table">
            <a:tbl>
              <a:tblPr/>
              <a:tblGrid>
                <a:gridCol w="9441582">
                  <a:extLst>
                    <a:ext uri="{9D8B030D-6E8A-4147-A177-3AD203B41FA5}">
                      <a16:colId xmlns:a16="http://schemas.microsoft.com/office/drawing/2014/main" val="3358245266"/>
                    </a:ext>
                  </a:extLst>
                </a:gridCol>
              </a:tblGrid>
              <a:tr h="4020204">
                <a:tc>
                  <a:txBody>
                    <a:bodyPr/>
                    <a:lstStyle/>
                    <a:p>
                      <a:pPr fontAlgn="t">
                        <a:buFont typeface="Arial" panose="020B0604020202020204" pitchFamily="34" charset="0"/>
                        <a:buChar char="•"/>
                      </a:pPr>
                      <a:r>
                        <a:rPr lang="en-GB" sz="1600" b="0" i="0" dirty="0">
                          <a:effectLst/>
                          <a:latin typeface="Segoe UI" panose="020B0502040204020203" pitchFamily="34" charset="0"/>
                        </a:rPr>
                        <a:t>AI-generated images, deep fakes and "</a:t>
                      </a:r>
                      <a:r>
                        <a:rPr lang="en-GB" sz="1600" b="0" i="0" dirty="0" err="1">
                          <a:effectLst/>
                          <a:latin typeface="Segoe UI" panose="020B0502040204020203" pitchFamily="34" charset="0"/>
                        </a:rPr>
                        <a:t>nudification</a:t>
                      </a:r>
                      <a:r>
                        <a:rPr lang="en-GB" sz="1600" b="0" i="0" dirty="0">
                          <a:effectLst/>
                          <a:latin typeface="Segoe UI" panose="020B0502040204020203" pitchFamily="34" charset="0"/>
                        </a:rPr>
                        <a:t>" apps are now recognised safeguarding risks. Schools should be alert to AI-created content being used for bullying, harassment, exploitation and image-based abuse. AI-generated intimate images involving children must be treated as a safeguarding concern, even where the image has been digitally created or manipulated. </a:t>
                      </a:r>
                    </a:p>
                    <a:p>
                      <a:pPr fontAlgn="t">
                        <a:buFont typeface="Arial" panose="020B0604020202020204" pitchFamily="34" charset="0"/>
                        <a:buChar char="•"/>
                      </a:pPr>
                      <a:endParaRPr lang="en-GB" sz="1600" b="0" i="0" dirty="0">
                        <a:effectLst/>
                        <a:latin typeface="Segoe UI" panose="020B0502040204020203" pitchFamily="34" charset="0"/>
                      </a:endParaRPr>
                    </a:p>
                    <a:p>
                      <a:pPr fontAlgn="t">
                        <a:buFont typeface="Arial" panose="020B0604020202020204" pitchFamily="34" charset="0"/>
                        <a:buChar char="•"/>
                      </a:pPr>
                      <a:r>
                        <a:rPr lang="en-GB" sz="1600" b="0" i="0" dirty="0">
                          <a:effectLst/>
                          <a:latin typeface="Segoe UI" panose="020B0502040204020203" pitchFamily="34" charset="0"/>
                        </a:rPr>
                        <a:t>Online grooming continues to evolve, including through live-streaming platforms, gaming environments, social media and AI-enabled communication tools</a:t>
                      </a:r>
                    </a:p>
                    <a:p>
                      <a:pPr fontAlgn="t">
                        <a:buFont typeface="Arial" panose="020B0604020202020204" pitchFamily="34" charset="0"/>
                        <a:buChar char="•"/>
                      </a:pPr>
                      <a:endParaRPr lang="en-GB" sz="1600" b="0" i="0" dirty="0">
                        <a:effectLst/>
                        <a:latin typeface="Segoe UI" panose="020B0502040204020203" pitchFamily="34" charset="0"/>
                      </a:endParaRPr>
                    </a:p>
                    <a:p>
                      <a:pPr fontAlgn="t">
                        <a:buFont typeface="Arial" panose="020B0604020202020204" pitchFamily="34" charset="0"/>
                        <a:buChar char="•"/>
                      </a:pPr>
                      <a:r>
                        <a:rPr lang="en-GB" sz="1600" b="0" i="0" dirty="0">
                          <a:effectLst/>
                          <a:latin typeface="Segoe UI" panose="020B0502040204020203" pitchFamily="34" charset="0"/>
                        </a:rPr>
                        <a:t>Children should be taught how to identify misinformation, manipulated content </a:t>
                      </a:r>
                      <a:r>
                        <a:rPr lang="en-GB" sz="1600" b="0" i="0">
                          <a:effectLst/>
                          <a:latin typeface="Segoe UI" panose="020B0502040204020203" pitchFamily="34" charset="0"/>
                        </a:rPr>
                        <a:t>and deep fakes</a:t>
                      </a:r>
                      <a:r>
                        <a:rPr lang="en-GB" sz="1600" b="0" i="0" dirty="0">
                          <a:effectLst/>
                          <a:latin typeface="Segoe UI" panose="020B0502040204020203" pitchFamily="34" charset="0"/>
                        </a:rPr>
                        <a:t>, and to question whether online content is genuine</a:t>
                      </a:r>
                      <a:endParaRPr lang="en-GB" sz="1600" b="0" i="0" u="none" strike="noStrike" dirty="0">
                        <a:solidFill>
                          <a:srgbClr val="464FEB"/>
                        </a:solidFill>
                        <a:effectLst/>
                        <a:latin typeface="Segoe UI" panose="020B0502040204020203" pitchFamily="34" charset="0"/>
                      </a:endParaRPr>
                    </a:p>
                    <a:p>
                      <a:pPr fontAlgn="t">
                        <a:buFont typeface="Arial" panose="020B0604020202020204" pitchFamily="34" charset="0"/>
                        <a:buChar char="•"/>
                      </a:pPr>
                      <a:endParaRPr lang="en-GB" sz="1600" b="0" i="0" dirty="0">
                        <a:effectLst/>
                        <a:latin typeface="Segoe UI" panose="020B0502040204020203" pitchFamily="34" charset="0"/>
                      </a:endParaRPr>
                    </a:p>
                    <a:p>
                      <a:pPr fontAlgn="t">
                        <a:buFont typeface="Arial" panose="020B0604020202020204" pitchFamily="34" charset="0"/>
                        <a:buChar char="•"/>
                      </a:pPr>
                      <a:r>
                        <a:rPr lang="en-GB" sz="1600" b="0" i="0" dirty="0">
                          <a:effectLst/>
                          <a:latin typeface="Segoe UI" panose="020B0502040204020203" pitchFamily="34" charset="0"/>
                        </a:rPr>
                        <a:t>Schools are expected to consider AI-related risks within their safeguarding, online safety, filtering and monitoring arrangements. Online safety is everyone's responsibility. Staff, governors, parents and pupils all play a role in protecting children online.</a:t>
                      </a:r>
                    </a:p>
                  </a:txBody>
                  <a:tcPr marL="82101" marR="82101" marT="41050" marB="410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658061017"/>
                  </a:ext>
                </a:extLst>
              </a:tr>
              <a:tr h="351771">
                <a:tc>
                  <a:txBody>
                    <a:bodyPr/>
                    <a:lstStyle/>
                    <a:p>
                      <a:endParaRPr lang="en-GB" sz="1600" dirty="0"/>
                    </a:p>
                  </a:txBody>
                  <a:tcPr marL="82101" marR="82101" marT="41050" marB="41050">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757411578"/>
                  </a:ext>
                </a:extLst>
              </a:tr>
            </a:tbl>
          </a:graphicData>
        </a:graphic>
      </p:graphicFrame>
    </p:spTree>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2" ma:contentTypeDescription="Create a new document." ma:contentTypeScope="" ma:versionID="cb677514134cafb7326624ef016a392d">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2e0a03c6f58304b9cba138bdd118f2f0"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Props1.xml><?xml version="1.0" encoding="utf-8"?>
<ds:datastoreItem xmlns:ds="http://schemas.openxmlformats.org/officeDocument/2006/customXml" ds:itemID="{AE9EA086-9399-4E80-BBC5-E7C790115EDA}">
  <ds:schemaRefs>
    <ds:schemaRef ds:uri="http://schemas.microsoft.com/sharepoint/v3/contenttype/forms"/>
  </ds:schemaRefs>
</ds:datastoreItem>
</file>

<file path=customXml/itemProps2.xml><?xml version="1.0" encoding="utf-8"?>
<ds:datastoreItem xmlns:ds="http://schemas.openxmlformats.org/officeDocument/2006/customXml" ds:itemID="{0B5FF304-FF6D-4AD2-9E87-AFDF0A75D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97BB0E-DFBD-4444-A797-AD443F20D6F9}">
  <ds:schemaRefs>
    <ds:schemaRef ds:uri="http://schemas.microsoft.com/office/2006/metadata/properties"/>
    <ds:schemaRef ds:uri="http://purl.org/dc/elements/1.1/"/>
    <ds:schemaRef ds:uri="http://schemas.openxmlformats.org/package/2006/metadata/core-properties"/>
    <ds:schemaRef ds:uri="http://purl.org/dc/dcmitype/"/>
    <ds:schemaRef ds:uri="http://purl.org/dc/terms/"/>
    <ds:schemaRef ds:uri="http://schemas.microsoft.com/office/infopath/2007/PartnerControls"/>
    <ds:schemaRef ds:uri="http://schemas.microsoft.com/office/2006/documentManagement/types"/>
    <ds:schemaRef ds:uri="1cd16857-527a-4fa3-8092-3d178fef4ee4"/>
    <ds:schemaRef ds:uri="d207b10c-cdb3-4f81-8eb1-d20e9f43e15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246</TotalTime>
  <Words>462</Words>
  <Application>Microsoft Office PowerPoint</Application>
  <PresentationFormat>Widescreen</PresentationFormat>
  <Paragraphs>29</Paragraphs>
  <Slides>6</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6</vt:i4>
      </vt:variant>
    </vt:vector>
  </HeadingPairs>
  <TitlesOfParts>
    <vt:vector size="16" baseType="lpstr">
      <vt:lpstr>Arial</vt:lpstr>
      <vt:lpstr>Calibri</vt:lpstr>
      <vt:lpstr>Calibri Light</vt:lpstr>
      <vt:lpstr>Segoe UI</vt:lpstr>
      <vt:lpstr>Trebuchet MS</vt:lpstr>
      <vt:lpstr>Wingdings 3</vt:lpstr>
      <vt:lpstr>1_Custom Design</vt:lpstr>
      <vt:lpstr>2_Custom Design</vt:lpstr>
      <vt:lpstr>Custom Design</vt:lpstr>
      <vt:lpstr>Facet</vt:lpstr>
      <vt:lpstr>2.PARENTS’ GUIDE TO SAFEGUARDING </vt:lpstr>
      <vt:lpstr>What parents need to know!</vt:lpstr>
      <vt:lpstr>ONLINE ABUSE</vt:lpstr>
      <vt:lpstr>ONLINE ABUSE:  WHAT PARENTS NEED TO KNOW</vt:lpstr>
      <vt:lpstr>PowerPoint Presentation</vt:lpstr>
      <vt:lpstr>Key 2026 Online Safety Updates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 BASIC SAFEGUARDING 2023</dc:title>
  <dc:creator>Mrs Stainton</dc:creator>
  <cp:lastModifiedBy>Mrs Stainton</cp:lastModifiedBy>
  <cp:revision>20</cp:revision>
  <dcterms:created xsi:type="dcterms:W3CDTF">2023-12-08T15:45:04Z</dcterms:created>
  <dcterms:modified xsi:type="dcterms:W3CDTF">2026-09-03T13:21:58Z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