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60" r:id="rId6"/>
    <p:sldMasterId id="2147483714" r:id="rId7"/>
  </p:sldMasterIdLst>
  <p:sldIdLst>
    <p:sldId id="256" r:id="rId8"/>
    <p:sldId id="282" r:id="rId9"/>
    <p:sldId id="276" r:id="rId10"/>
    <p:sldId id="277" r:id="rId11"/>
    <p:sldId id="278" r:id="rId12"/>
    <p:sldId id="284" r:id="rId13"/>
    <p:sldId id="280" r:id="rId14"/>
    <p:sldId id="28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F51A-FB61-42B5-8F14-690C5AE04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C11D541-0B9A-4108-BCE5-FC2D5E460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25166B-E99A-45B5-A0EF-CF04CAB9AEFE}"/>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4830CDB6-0E29-4C21-BCFA-CFD7BC148F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33A84-181D-4E4D-9FB8-15E65D7187A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1597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0832-2D11-4741-AE21-607034A98C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3A1C67-646E-43F9-B38F-2D1B3A8B8F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ADD0CF-0D7C-4490-8064-26A6973BFA08}"/>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231CB7E7-4766-41D2-BD88-24F333A44D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8504C4-F12D-4781-A5A1-854FED9D9092}"/>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73867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4D68-E467-4C0A-B48C-A065575C5F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5EB0425-486B-4C68-B48E-9E5D0B7AF6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F7C012-B5F4-4896-837B-83C7B3421594}"/>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5334E507-485B-41B3-8121-FF3E4F310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B2E073-D12F-48F0-ADA3-FC064825B57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4961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4D29-C422-468D-A50C-81C4002185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6B5DBE-2937-4A2F-83DB-4347A12C22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4CE5BE-1242-4FFF-9578-4A8EBB3DDD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091592-B6C4-4DFC-B935-F521FA2CF53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D9410BA6-6D93-42C6-9ECC-1DC083290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D7E83-8C02-4904-B2BB-970309FA71E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53328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3AC-CA2A-4D28-ADEA-ECCC0A4BB3C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3BB938-855A-4C81-A83C-8FC8C195B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B311F6-2C30-4174-896A-A4E2F9250C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28A82A-08B2-4D09-9CA4-ADCD2C488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0201F17-78E2-4242-894D-5B551926C6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2D29B9-3CC0-4B22-9236-DCBD837D82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8" name="Footer Placeholder 7">
            <a:extLst>
              <a:ext uri="{FF2B5EF4-FFF2-40B4-BE49-F238E27FC236}">
                <a16:creationId xmlns:a16="http://schemas.microsoft.com/office/drawing/2014/main" id="{40CD6E32-FBC4-4485-8794-AF065AEFD9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6CFD4B-BD71-46B0-8E53-5BBECE57AA5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89228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91CC-B944-4CA5-ABC2-FE7D7989CB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7ABA59-53E6-4983-9FAD-43908F0DF9F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4" name="Footer Placeholder 3">
            <a:extLst>
              <a:ext uri="{FF2B5EF4-FFF2-40B4-BE49-F238E27FC236}">
                <a16:creationId xmlns:a16="http://schemas.microsoft.com/office/drawing/2014/main" id="{692B0FA6-DA96-40B8-A312-05D96397C9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642479-FED6-43E7-9DEF-60FC323EE0BB}"/>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7288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80DBCB-2BC1-427A-92FB-AFA5017C334A}"/>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3" name="Footer Placeholder 2">
            <a:extLst>
              <a:ext uri="{FF2B5EF4-FFF2-40B4-BE49-F238E27FC236}">
                <a16:creationId xmlns:a16="http://schemas.microsoft.com/office/drawing/2014/main" id="{7B5D8FFD-FE2C-4B31-A84B-8865AC1586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3775F2-989D-4464-B6D4-A671D1A39095}"/>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86778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2998-3DF2-48E1-A5B1-5E04343E76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D748F6-F727-4218-B7AC-0735CB2A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08C29E-7196-4B22-94A1-4EA61A15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1BEAA4-F626-408E-B701-FD9FCB2B23FB}"/>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5213F841-B3F1-40CA-81E1-08037C44C0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8C54D-D0E9-4A2F-ACB4-8E7E8A98D43A}"/>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48896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813-A779-4F46-9CE9-D33EA8E96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48868D-BC2A-4D3A-80AB-5E911A3461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7E58B5-3C5D-4410-AE38-53296F5AC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6341A9-5E8E-453C-8903-5A364A99968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765FB7A4-2B76-4896-A026-766DFC679A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E7CBC9-256C-499D-8856-F53CBB8772E9}"/>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17807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56C4-7602-45EC-BD6E-093E1BA484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1A86BD-F070-4641-A2CD-D1090A6123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4EE72-136C-46F2-8491-998FFDFF44B5}"/>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0C9CD9E1-4E12-4816-A81A-0C4A7F1E65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C3B2E2-2F45-41E4-AC1F-4E57ED66430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81476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8F5FD7-83DA-490A-8F58-9573A68F51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931970-ED58-4CEC-A668-B577C9B7F7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3A6DDF-D7D3-4765-96F9-5003DB24DE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BBD8E3A4-ECFA-48FE-803C-C1271A7AB6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E18690-901F-4C2A-9BEF-89C6B3F71CF0}"/>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223110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65A06-F553-4DE8-9902-47351E3D9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50C159-E84B-443D-963C-F8CE764F9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377BB8-B301-479F-8E0A-B9C1D84C062C}"/>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E73C461F-71D1-48A1-8A47-2CAA5A993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8589F-C3E3-4344-8F5C-9E4E0C0E90F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071581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17B0-CFD7-4F15-846B-221C35CFE9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ED776-FB02-457B-A32B-7929243699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D948E-B3E7-4487-A427-F8F22870048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33439B96-6519-4F23-BBB1-1F7A5C52A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429A86-D506-41D8-9F75-ED9B0D553314}"/>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847017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DCCA-3D6D-4758-9B51-0F3EE5895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9AC1BA-EC7B-41D8-9560-47127DC5E1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0291DD-A3C5-485C-AEE3-D4234B377AF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C7B7E6F8-87DB-4C79-88B2-26C5E8006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226A3E-3097-46E3-9838-F3F239353FE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90368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B47E-616B-4E36-AF0E-9852E1CDF0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9E97C3-7289-4C31-9C16-47AC8CEB9C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F785EE-1599-4FF1-9318-04E5033D2D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C180B0-E6C8-4D52-A90D-1D1DAF4B6CB4}"/>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7C92B25C-F6F9-43D1-9405-08477A0F6A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58A91D-DACF-4AC5-90FB-473C3387FA12}"/>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076227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B29-6FC2-4D43-80B8-E8525D3E94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1257DD-0700-46B9-8267-DF6C30148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2A3507-56EC-4FC6-BA5A-9F0E9B5229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E7B384-EBFB-4850-B3AE-E8CD18948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E1B96B4-E674-4B16-8119-EE7135767B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F697EE-EA1D-4214-BCDD-46155E31036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a:extLst>
              <a:ext uri="{FF2B5EF4-FFF2-40B4-BE49-F238E27FC236}">
                <a16:creationId xmlns:a16="http://schemas.microsoft.com/office/drawing/2014/main" id="{F2FF1AF5-7BB9-418E-B534-C5C729D879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3B23C9-B2B8-4F24-BC67-B7E8C6174F63}"/>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624824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F07B-3A95-45BA-8578-32DBAF2235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BB89D7-C5D7-4604-AC44-5958F18B067B}"/>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1486CB1-EB63-454B-8430-65F3016114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6D7F52-DB60-40E2-8C36-1992FD8C731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93495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931EA-D72B-401F-8867-529888907F7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a:extLst>
              <a:ext uri="{FF2B5EF4-FFF2-40B4-BE49-F238E27FC236}">
                <a16:creationId xmlns:a16="http://schemas.microsoft.com/office/drawing/2014/main" id="{9E1C347C-0013-4348-9DCB-FFB13FCF0B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5C75B2-3D1E-4F57-BE2B-E3F5FC8F0F8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17273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902E-45C7-4578-94CD-EF5D21724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4F6A49-2473-425C-A66F-F987C3393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FA0F1F-2E03-4764-B879-F6DA34291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09083F-F499-4FC2-8ABC-E7A6612B53EF}"/>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0AA83A66-A4DA-449B-AF04-5FEA3513D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F75029-3420-4AC2-8E56-9CC1C11F611C}"/>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10562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19A9-C4B3-46CE-A1CE-BFFBD12D1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ED1B26-7C06-4003-BFA2-3C1DA4E71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C9777D-989E-4646-83DE-3FDAF0EF6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FDDAB5-AD90-4481-80EA-6E077A102A32}"/>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9BE42B14-73FB-4CC6-84BD-037F3E79E1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580A8E-21A8-4A2F-8196-5D81BDE24A2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3873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1ACC-9C0A-435B-8AAE-2032735E10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60BDF5-83CB-4568-930B-5BD0CB357EE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FC190A-2873-45F1-9030-ADCC52E113D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18FC4796-F608-4811-8C68-B6E8C483E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B4A992-7D64-479C-9A7A-62259E3BD0AE}"/>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56806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600327-01FB-4E9A-92C0-08CA94C2BE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E5277D-E8FF-4C9A-88A3-7D5A0DF2C1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33142-8A84-42BB-A3A8-B09CE3915A9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BCBD817D-CEB0-43B5-960A-3D53724C89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E3B89-5788-4ACF-8C49-A01C6C4D6E7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72269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2CC5-C899-434B-98E1-FE40D1C856BC}"/>
              </a:ext>
            </a:extLst>
          </p:cNvPr>
          <p:cNvSpPr>
            <a:spLocks noGrp="1"/>
          </p:cNvSpPr>
          <p:nvPr>
            <p:ph type="title"/>
          </p:nvPr>
        </p:nvSpPr>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C3551814-BB63-4179-875A-F52256D14FB6}"/>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6B74F8A-F2A3-4449-8697-32F2E3B1B7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B76533-C86F-4F78-ABC1-91D231765ECD}"/>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137256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E327-CAB5-4E4F-AC65-81D1E1D36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BFC74EA-8DA3-4B72-8817-505E13085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E7F689-3F70-4FEA-870B-1F3434F2462F}"/>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C3B9F0E0-3C67-412F-85A2-B2250A4B6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633625-B98A-427F-AD2A-2BBBFC7D94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344616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F51A-79E8-4B79-B58C-C49E662F7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D90BF2-37BE-4D62-BC5A-B429A31F2B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53486-1ECD-4D10-8944-365B736ADC3D}"/>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B71B2CEC-4EC1-4C3A-B9ED-39AA683F3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C0A5C-A65E-440D-9271-9F6B1575622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4491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E67D-6E23-44E1-8878-7F7B428F4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BE249-5F4C-4BCA-8407-489A0D1CB2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2B8269-BB8B-4D3E-A4A7-6272EC92D430}"/>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139EC726-80ED-401C-9155-417124CB2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12D85D-5FB6-48FF-9E34-7B6B63591EB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4743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84758-C31F-4D7E-881D-28F989C8A1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1B163-3B13-4BC4-BDC7-1F995582B2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7D287E-F444-4A05-A7CB-AF7C7BE3C4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F7D3A9-40DA-4953-9110-3C6F239E26E3}"/>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AE4A0066-C6F9-46F0-B0BB-4E0D601E98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76296-A644-4F29-82DD-7D59EFE407D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5722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32B2-3819-4B02-8B59-5CB88C25B2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4A4982-5365-401A-A222-C465CC5799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97829F-BDB7-49A2-8595-6E1277E795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929602-DBBF-444C-9330-C7632A9AAA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9A8B6B-4FFA-404F-9673-C1E570DFA7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64C526-92E7-4D08-BF1D-904AE3397667}"/>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8" name="Footer Placeholder 7">
            <a:extLst>
              <a:ext uri="{FF2B5EF4-FFF2-40B4-BE49-F238E27FC236}">
                <a16:creationId xmlns:a16="http://schemas.microsoft.com/office/drawing/2014/main" id="{35D4F745-9F61-4277-B1B3-F56F48E064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A0C1FE-6275-4CC3-ADFF-7297A6471C4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8735341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F78B-F567-437C-B5CB-93C8D63703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30DEFD-6576-44C8-8919-6F431B9CE894}"/>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4" name="Footer Placeholder 3">
            <a:extLst>
              <a:ext uri="{FF2B5EF4-FFF2-40B4-BE49-F238E27FC236}">
                <a16:creationId xmlns:a16="http://schemas.microsoft.com/office/drawing/2014/main" id="{F1AE2F9B-9F54-4493-A5B3-A4E034B801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A1F295-64BD-43EC-B572-1FB5233EF1A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1057272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3BAFB4-8ED3-48C8-9C17-D4E065A1167A}"/>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3" name="Footer Placeholder 2">
            <a:extLst>
              <a:ext uri="{FF2B5EF4-FFF2-40B4-BE49-F238E27FC236}">
                <a16:creationId xmlns:a16="http://schemas.microsoft.com/office/drawing/2014/main" id="{AE02262B-7A5A-471E-8589-F39C2606B6A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6BEFF9-F9DB-4A68-B134-CF3342E3DC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260186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2413-263A-4F99-AC09-7482D4ACB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16AA41-B5FC-4B51-8AD6-642A5842A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07C694-0BC4-4E33-9FE6-FFBF3521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DEC13D-7E94-4F91-97BD-738DF8BF7C35}"/>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E5D7F3F0-9BC2-4D52-92C4-8A646F850B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AD834D-2382-4726-951E-78C7B2198530}"/>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4838463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219-EDBD-42A2-AC09-35021F830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592D45-5301-428E-B5FD-92945258C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28B2E7-21E1-45E9-AA3C-2BF5ED0BD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76873-5510-4F24-890F-C478CD30BBC6}"/>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25CF4BF1-6546-4306-9A8B-4E66D2D5EE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DFFC0D-D595-47EC-8AF9-4A43F76C72FE}"/>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537455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A88C-8D44-40B4-AC55-53200BB56B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EBCACF-39A6-4F16-9F15-CB4F0793BD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C64F1F-2E0C-44BA-9981-5423EEC89AE1}"/>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E522E6B-3FF1-4E55-856B-71EEB7482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9D129F-946C-429A-A7D9-48CC81CF2B31}"/>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02055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64C3A-B619-4903-B694-42846488A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8D2BC9-C951-4AD7-B540-BA3E793247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0A1D68-AEF8-4E5A-8595-3CF17F15D5C9}"/>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0A7AB440-D866-4D88-BB4E-249AA9084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FD9404-A0BE-4C0E-A2A7-9BC25E1FA6CC}"/>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961814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71140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939876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338696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759576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31811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83160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978163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463914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Tree>
    <p:extLst>
      <p:ext uri="{BB962C8B-B14F-4D97-AF65-F5344CB8AC3E}">
        <p14:creationId xmlns:p14="http://schemas.microsoft.com/office/powerpoint/2010/main" val="904936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4781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1673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758718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26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692001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84943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774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42E97-F696-48A3-919F-C1A2F25F2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3F939F-1C2A-46CC-AC7B-A8B08FC6C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DC16A9-A531-4E3B-AA11-4233F3E12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A27B14C6-8960-46E6-8086-F47CA51A43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DFFDA8D-676B-48B0-8346-1F80C9F7B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20168800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ACC24-C111-4755-9383-C49F4A8CE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01B6F8-07F3-48AC-9099-C0E766F87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DD5F45-B8E8-40C1-8114-DFB4A5F7B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87C3F48E-4B04-4009-8641-3B576731A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2ACBFF-B8E0-479A-897E-2E463D0B3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82383-1D8E-471E-A912-AE12ADD5B420}" type="slidenum">
              <a:rPr lang="en-GB" smtClean="0"/>
              <a:t>‹#›</a:t>
            </a:fld>
            <a:endParaRPr lang="en-GB"/>
          </a:p>
        </p:txBody>
      </p:sp>
    </p:spTree>
    <p:extLst>
      <p:ext uri="{BB962C8B-B14F-4D97-AF65-F5344CB8AC3E}">
        <p14:creationId xmlns:p14="http://schemas.microsoft.com/office/powerpoint/2010/main" val="1704105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E19C3-BA36-48BD-A8CF-D1A154F79A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5E9CF0-2F35-44E0-B2A6-AD57270220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41AD3-CCCE-475B-B97E-0BB35931D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D7E87F9-EE3E-4156-A3A9-3A5E4BB08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CE5081-39E5-4350-BD4E-4D2F07DC60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4B88-6CA6-4488-B08E-1A19F7CF544C}" type="slidenum">
              <a:rPr lang="en-GB" smtClean="0"/>
              <a:t>‹#›</a:t>
            </a:fld>
            <a:endParaRPr lang="en-GB"/>
          </a:p>
        </p:txBody>
      </p:sp>
    </p:spTree>
    <p:extLst>
      <p:ext uri="{BB962C8B-B14F-4D97-AF65-F5344CB8AC3E}">
        <p14:creationId xmlns:p14="http://schemas.microsoft.com/office/powerpoint/2010/main" val="3438099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502165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hyperlink" Target="https://www.cumberland.gov.uk/health-and-social-care" TargetMode="External"/><Relationship Id="rId7" Type="http://schemas.openxmlformats.org/officeDocument/2006/relationships/hyperlink" Target="https://www.net-aware.org.uk/networks/?order=title" TargetMode="External"/><Relationship Id="rId2" Type="http://schemas.openxmlformats.org/officeDocument/2006/relationships/hyperlink" Target="https://www.thinkuknow.co.uk/parents/Support-tools/home-activity-worksheets/" TargetMode="External"/><Relationship Id="rId1" Type="http://schemas.openxmlformats.org/officeDocument/2006/relationships/slideLayout" Target="../slideLayouts/slideLayout41.xml"/><Relationship Id="rId6" Type="http://schemas.openxmlformats.org/officeDocument/2006/relationships/hyperlink" Target="https://www.nspcc.org.uk/keeping-children-safe/online-safety/" TargetMode="External"/><Relationship Id="rId5" Type="http://schemas.openxmlformats.org/officeDocument/2006/relationships/hyperlink" Target="https://www.nspcc.org.uk/" TargetMode="External"/><Relationship Id="rId4" Type="http://schemas.openxmlformats.org/officeDocument/2006/relationships/hyperlink" Target="https://educateagainsthate.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6823-6DBD-4970-9967-F8E61282E9AC}"/>
              </a:ext>
            </a:extLst>
          </p:cNvPr>
          <p:cNvSpPr>
            <a:spLocks noGrp="1"/>
          </p:cNvSpPr>
          <p:nvPr>
            <p:ph type="ctrTitle"/>
          </p:nvPr>
        </p:nvSpPr>
        <p:spPr>
          <a:xfrm>
            <a:off x="2453832" y="215827"/>
            <a:ext cx="5972003" cy="1646302"/>
          </a:xfrm>
        </p:spPr>
        <p:txBody>
          <a:bodyPr>
            <a:normAutofit fontScale="90000"/>
          </a:bodyPr>
          <a:lstStyle/>
          <a:p>
            <a:r>
              <a:rPr lang="en-GB" dirty="0"/>
              <a:t>6. PARENTS’ GUIDE TO SAFEGUARDING</a:t>
            </a:r>
          </a:p>
        </p:txBody>
      </p:sp>
      <p:sp>
        <p:nvSpPr>
          <p:cNvPr id="3" name="Subtitle 2">
            <a:extLst>
              <a:ext uri="{FF2B5EF4-FFF2-40B4-BE49-F238E27FC236}">
                <a16:creationId xmlns:a16="http://schemas.microsoft.com/office/drawing/2014/main" id="{313042EB-2703-47F4-875F-E1E536227E68}"/>
              </a:ext>
            </a:extLst>
          </p:cNvPr>
          <p:cNvSpPr>
            <a:spLocks noGrp="1"/>
          </p:cNvSpPr>
          <p:nvPr>
            <p:ph type="subTitle" idx="1"/>
          </p:nvPr>
        </p:nvSpPr>
        <p:spPr/>
        <p:txBody>
          <a:bodyPr/>
          <a:lstStyle/>
          <a:p>
            <a:r>
              <a:rPr lang="en-GB" dirty="0"/>
              <a:t>2023 - 2024</a:t>
            </a:r>
          </a:p>
        </p:txBody>
      </p:sp>
      <p:pic>
        <p:nvPicPr>
          <p:cNvPr id="5" name="Picture 4">
            <a:extLst>
              <a:ext uri="{FF2B5EF4-FFF2-40B4-BE49-F238E27FC236}">
                <a16:creationId xmlns:a16="http://schemas.microsoft.com/office/drawing/2014/main" id="{05D3B369-33AE-4562-A4AD-053007B3DBD8}"/>
              </a:ext>
            </a:extLst>
          </p:cNvPr>
          <p:cNvPicPr>
            <a:picLocks noChangeAspect="1"/>
          </p:cNvPicPr>
          <p:nvPr/>
        </p:nvPicPr>
        <p:blipFill>
          <a:blip r:embed="rId2"/>
          <a:stretch>
            <a:fillRect/>
          </a:stretch>
        </p:blipFill>
        <p:spPr>
          <a:xfrm>
            <a:off x="2453832" y="1862129"/>
            <a:ext cx="7284335" cy="4877337"/>
          </a:xfrm>
          <a:prstGeom prst="rect">
            <a:avLst/>
          </a:prstGeom>
        </p:spPr>
      </p:pic>
    </p:spTree>
    <p:extLst>
      <p:ext uri="{BB962C8B-B14F-4D97-AF65-F5344CB8AC3E}">
        <p14:creationId xmlns:p14="http://schemas.microsoft.com/office/powerpoint/2010/main" val="239381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44FCB45-C8FB-48B9-9E85-3018C28301E5}"/>
              </a:ext>
            </a:extLst>
          </p:cNvPr>
          <p:cNvGraphicFramePr>
            <a:graphicFrameLocks noGrp="1"/>
          </p:cNvGraphicFramePr>
          <p:nvPr>
            <p:ph idx="1"/>
            <p:extLst>
              <p:ext uri="{D42A27DB-BD31-4B8C-83A1-F6EECF244321}">
                <p14:modId xmlns:p14="http://schemas.microsoft.com/office/powerpoint/2010/main" val="787306737"/>
              </p:ext>
            </p:extLst>
          </p:nvPr>
        </p:nvGraphicFramePr>
        <p:xfrm>
          <a:off x="838200" y="288594"/>
          <a:ext cx="8702502" cy="6280811"/>
        </p:xfrm>
        <a:graphic>
          <a:graphicData uri="http://schemas.openxmlformats.org/drawingml/2006/table">
            <a:tbl>
              <a:tblPr>
                <a:tableStyleId>{3C2FFA5D-87B4-456A-9821-1D502468CF0F}</a:tableStyleId>
              </a:tblPr>
              <a:tblGrid>
                <a:gridCol w="8702502">
                  <a:extLst>
                    <a:ext uri="{9D8B030D-6E8A-4147-A177-3AD203B41FA5}">
                      <a16:colId xmlns:a16="http://schemas.microsoft.com/office/drawing/2014/main" val="2409956104"/>
                    </a:ext>
                  </a:extLst>
                </a:gridCol>
              </a:tblGrid>
              <a:tr h="5121658">
                <a:tc>
                  <a:txBody>
                    <a:bodyPr/>
                    <a:lstStyle/>
                    <a:p>
                      <a:pPr fontAlgn="t"/>
                      <a:r>
                        <a:rPr lang="en-GB" sz="2800" b="1" dirty="0">
                          <a:effectLst/>
                        </a:rPr>
                        <a:t>Radicalisation and Extremism</a:t>
                      </a:r>
                    </a:p>
                    <a:p>
                      <a:pPr fontAlgn="t"/>
                      <a:r>
                        <a:rPr lang="en-GB" sz="1400" dirty="0">
                          <a:effectLst/>
                        </a:rPr>
                        <a:t>Radicalisation is the process by which a person comes to support extremist views or behaviours.</a:t>
                      </a:r>
                    </a:p>
                    <a:p>
                      <a:pPr fontAlgn="t"/>
                      <a:endParaRPr lang="en-GB" sz="1400" dirty="0">
                        <a:effectLst/>
                      </a:endParaRPr>
                    </a:p>
                    <a:p>
                      <a:pPr fontAlgn="t"/>
                      <a:r>
                        <a:rPr lang="en-GB" sz="1400" b="1" dirty="0">
                          <a:effectLst/>
                        </a:rPr>
                        <a:t>Children may be exposed to radicalising influences through:</a:t>
                      </a:r>
                    </a:p>
                    <a:p>
                      <a:pPr fontAlgn="t">
                        <a:buFont typeface="Arial" panose="020B0604020202020204" pitchFamily="34" charset="0"/>
                        <a:buChar char="•"/>
                      </a:pPr>
                      <a:r>
                        <a:rPr lang="en-GB" sz="1400" dirty="0">
                          <a:effectLst/>
                        </a:rPr>
                        <a:t>Social media</a:t>
                      </a:r>
                    </a:p>
                    <a:p>
                      <a:pPr fontAlgn="t">
                        <a:buFont typeface="Arial" panose="020B0604020202020204" pitchFamily="34" charset="0"/>
                        <a:buChar char="•"/>
                      </a:pPr>
                      <a:r>
                        <a:rPr lang="en-GB" sz="1400" dirty="0">
                          <a:effectLst/>
                        </a:rPr>
                        <a:t>Gaming platforms</a:t>
                      </a:r>
                    </a:p>
                    <a:p>
                      <a:pPr fontAlgn="t">
                        <a:buFont typeface="Arial" panose="020B0604020202020204" pitchFamily="34" charset="0"/>
                        <a:buChar char="•"/>
                      </a:pPr>
                      <a:r>
                        <a:rPr lang="en-GB" sz="1400" dirty="0">
                          <a:effectLst/>
                        </a:rPr>
                        <a:t>Video-sharing websites</a:t>
                      </a:r>
                    </a:p>
                    <a:p>
                      <a:pPr fontAlgn="t">
                        <a:buFont typeface="Arial" panose="020B0604020202020204" pitchFamily="34" charset="0"/>
                        <a:buChar char="•"/>
                      </a:pPr>
                      <a:r>
                        <a:rPr lang="en-GB" sz="1400" dirty="0">
                          <a:effectLst/>
                        </a:rPr>
                        <a:t>Online forums and chat groups</a:t>
                      </a:r>
                    </a:p>
                    <a:p>
                      <a:pPr fontAlgn="t">
                        <a:buFont typeface="Arial" panose="020B0604020202020204" pitchFamily="34" charset="0"/>
                        <a:buChar char="•"/>
                      </a:pPr>
                      <a:r>
                        <a:rPr lang="en-GB" sz="1400" dirty="0">
                          <a:effectLst/>
                        </a:rPr>
                        <a:t>Live-streaming services</a:t>
                      </a:r>
                    </a:p>
                    <a:p>
                      <a:pPr fontAlgn="t">
                        <a:buFont typeface="Arial" panose="020B0604020202020204" pitchFamily="34" charset="0"/>
                        <a:buChar char="•"/>
                      </a:pPr>
                      <a:r>
                        <a:rPr lang="en-GB" sz="1400" dirty="0">
                          <a:effectLst/>
                        </a:rPr>
                        <a:t>AI-generated content and misinformation</a:t>
                      </a:r>
                    </a:p>
                    <a:p>
                      <a:pPr fontAlgn="t">
                        <a:buFont typeface="Arial" panose="020B0604020202020204" pitchFamily="34" charset="0"/>
                        <a:buChar char="•"/>
                      </a:pPr>
                      <a:r>
                        <a:rPr lang="en-GB" sz="1400" dirty="0">
                          <a:effectLst/>
                        </a:rPr>
                        <a:t>Possible Signs of Vulnerability</a:t>
                      </a:r>
                    </a:p>
                    <a:p>
                      <a:pPr fontAlgn="t">
                        <a:buFont typeface="Arial" panose="020B0604020202020204" pitchFamily="34" charset="0"/>
                        <a:buChar char="•"/>
                      </a:pPr>
                      <a:endParaRPr lang="en-GB" sz="1400" dirty="0">
                        <a:effectLst/>
                      </a:endParaRPr>
                    </a:p>
                    <a:p>
                      <a:pPr fontAlgn="t"/>
                      <a:r>
                        <a:rPr lang="en-GB" sz="1400" b="1" dirty="0">
                          <a:effectLst/>
                        </a:rPr>
                        <a:t>Parents and schools should be alert to:</a:t>
                      </a:r>
                    </a:p>
                    <a:p>
                      <a:pPr fontAlgn="t">
                        <a:buFont typeface="Arial" panose="020B0604020202020204" pitchFamily="34" charset="0"/>
                        <a:buChar char="•"/>
                      </a:pPr>
                      <a:r>
                        <a:rPr lang="en-GB" sz="1400" dirty="0">
                          <a:effectLst/>
                        </a:rPr>
                        <a:t>Sudden changes in behaviour or friendship groups</a:t>
                      </a:r>
                    </a:p>
                    <a:p>
                      <a:pPr fontAlgn="t">
                        <a:buFont typeface="Arial" panose="020B0604020202020204" pitchFamily="34" charset="0"/>
                        <a:buChar char="•"/>
                      </a:pPr>
                      <a:r>
                        <a:rPr lang="en-GB" sz="1400" dirty="0">
                          <a:effectLst/>
                        </a:rPr>
                        <a:t>Increasing isolation</a:t>
                      </a:r>
                    </a:p>
                    <a:p>
                      <a:pPr fontAlgn="t">
                        <a:buFont typeface="Arial" panose="020B0604020202020204" pitchFamily="34" charset="0"/>
                        <a:buChar char="•"/>
                      </a:pPr>
                      <a:r>
                        <a:rPr lang="en-GB" sz="1400" dirty="0">
                          <a:effectLst/>
                        </a:rPr>
                        <a:t>Fixation on a single issue or ideology</a:t>
                      </a:r>
                    </a:p>
                    <a:p>
                      <a:pPr fontAlgn="t">
                        <a:buFont typeface="Arial" panose="020B0604020202020204" pitchFamily="34" charset="0"/>
                        <a:buChar char="•"/>
                      </a:pPr>
                      <a:r>
                        <a:rPr lang="en-GB" sz="1400" dirty="0">
                          <a:effectLst/>
                        </a:rPr>
                        <a:t>Use of extremist language</a:t>
                      </a:r>
                    </a:p>
                    <a:p>
                      <a:pPr fontAlgn="t">
                        <a:buFont typeface="Arial" panose="020B0604020202020204" pitchFamily="34" charset="0"/>
                        <a:buChar char="•"/>
                      </a:pPr>
                      <a:r>
                        <a:rPr lang="en-GB" sz="1400" dirty="0">
                          <a:effectLst/>
                        </a:rPr>
                        <a:t>Viewing harmful online content</a:t>
                      </a:r>
                    </a:p>
                    <a:p>
                      <a:pPr fontAlgn="t">
                        <a:buFont typeface="Arial" panose="020B0604020202020204" pitchFamily="34" charset="0"/>
                        <a:buChar char="•"/>
                      </a:pPr>
                      <a:r>
                        <a:rPr lang="en-GB" sz="1400" dirty="0">
                          <a:effectLst/>
                        </a:rPr>
                        <a:t>Expressing intolerant views towards others</a:t>
                      </a:r>
                    </a:p>
                    <a:p>
                      <a:pPr fontAlgn="t">
                        <a:buFont typeface="Arial" panose="020B0604020202020204" pitchFamily="34" charset="0"/>
                        <a:buChar char="•"/>
                      </a:pPr>
                      <a:r>
                        <a:rPr lang="en-GB" sz="1400" dirty="0">
                          <a:effectLst/>
                        </a:rPr>
                        <a:t>Secretive online activity</a:t>
                      </a:r>
                    </a:p>
                    <a:p>
                      <a:pPr fontAlgn="t">
                        <a:buFont typeface="Arial" panose="020B0604020202020204" pitchFamily="34" charset="0"/>
                        <a:buChar char="•"/>
                      </a:pPr>
                      <a:endParaRPr lang="en-GB" sz="1400" dirty="0">
                        <a:effectLst/>
                      </a:endParaRPr>
                    </a:p>
                    <a:p>
                      <a:pPr fontAlgn="t"/>
                      <a:r>
                        <a:rPr lang="en-GB" sz="1400" b="1" dirty="0">
                          <a:effectLst/>
                        </a:rPr>
                        <a:t>What Parents Can Do</a:t>
                      </a:r>
                    </a:p>
                    <a:p>
                      <a:pPr fontAlgn="t"/>
                      <a:r>
                        <a:rPr lang="en-GB" sz="1400" dirty="0">
                          <a:effectLst/>
                        </a:rPr>
                        <a:t>✅ Talk regularly about online activity.</a:t>
                      </a:r>
                    </a:p>
                    <a:p>
                      <a:pPr fontAlgn="t"/>
                      <a:r>
                        <a:rPr lang="en-GB" sz="1400" dirty="0">
                          <a:effectLst/>
                        </a:rPr>
                        <a:t>✅ Encourage respectful discussion and critical thinking.</a:t>
                      </a:r>
                    </a:p>
                    <a:p>
                      <a:pPr fontAlgn="t"/>
                      <a:r>
                        <a:rPr lang="en-GB" sz="1400" dirty="0">
                          <a:effectLst/>
                        </a:rPr>
                        <a:t>✅ Help children question information they see online.</a:t>
                      </a:r>
                    </a:p>
                    <a:p>
                      <a:pPr fontAlgn="t"/>
                      <a:r>
                        <a:rPr lang="en-GB" sz="1400" dirty="0">
                          <a:effectLst/>
                        </a:rPr>
                        <a:t>✅ Discuss how misinformation and manipulated content can spread online.</a:t>
                      </a:r>
                    </a:p>
                    <a:p>
                      <a:pPr fontAlgn="t"/>
                      <a:r>
                        <a:rPr lang="en-GB" sz="1400" dirty="0">
                          <a:effectLst/>
                        </a:rPr>
                        <a:t>✅ Report concerns to school if a child appears vulnerable to harmful influence. </a:t>
                      </a:r>
                      <a:endParaRPr lang="en-GB" sz="1400" b="0" i="0" dirty="0">
                        <a:effectLst/>
                        <a:latin typeface="Segoe UI" panose="020B0502040204020203" pitchFamily="34" charset="0"/>
                      </a:endParaRPr>
                    </a:p>
                  </a:txBody>
                  <a:tcPr marL="46764" marR="46764" marT="23382" marB="23382"/>
                </a:tc>
                <a:extLst>
                  <a:ext uri="{0D108BD9-81ED-4DB2-BD59-A6C34878D82A}">
                    <a16:rowId xmlns:a16="http://schemas.microsoft.com/office/drawing/2014/main" val="3994565811"/>
                  </a:ext>
                </a:extLst>
              </a:tr>
              <a:tr h="259967">
                <a:tc>
                  <a:txBody>
                    <a:bodyPr/>
                    <a:lstStyle/>
                    <a:p>
                      <a:endParaRPr lang="en-GB" sz="900" dirty="0"/>
                    </a:p>
                  </a:txBody>
                  <a:tcPr marL="46764" marR="46764" marT="23382" marB="23382"/>
                </a:tc>
                <a:extLst>
                  <a:ext uri="{0D108BD9-81ED-4DB2-BD59-A6C34878D82A}">
                    <a16:rowId xmlns:a16="http://schemas.microsoft.com/office/drawing/2014/main" val="251654282"/>
                  </a:ext>
                </a:extLst>
              </a:tr>
            </a:tbl>
          </a:graphicData>
        </a:graphic>
      </p:graphicFrame>
    </p:spTree>
    <p:extLst>
      <p:ext uri="{BB962C8B-B14F-4D97-AF65-F5344CB8AC3E}">
        <p14:creationId xmlns:p14="http://schemas.microsoft.com/office/powerpoint/2010/main" val="3196106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EB23-5E3A-47D6-806C-0FC019B3B8B9}"/>
              </a:ext>
            </a:extLst>
          </p:cNvPr>
          <p:cNvSpPr>
            <a:spLocks noGrp="1"/>
          </p:cNvSpPr>
          <p:nvPr>
            <p:ph type="title"/>
          </p:nvPr>
        </p:nvSpPr>
        <p:spPr>
          <a:xfrm>
            <a:off x="587174" y="448235"/>
            <a:ext cx="5508826" cy="1320800"/>
          </a:xfrm>
        </p:spPr>
        <p:txBody>
          <a:bodyPr/>
          <a:lstStyle/>
          <a:p>
            <a:r>
              <a:rPr lang="en-GB" dirty="0"/>
              <a:t>THE PREVENT STRATEGY</a:t>
            </a:r>
          </a:p>
        </p:txBody>
      </p:sp>
      <p:sp>
        <p:nvSpPr>
          <p:cNvPr id="3" name="Content Placeholder 2">
            <a:extLst>
              <a:ext uri="{FF2B5EF4-FFF2-40B4-BE49-F238E27FC236}">
                <a16:creationId xmlns:a16="http://schemas.microsoft.com/office/drawing/2014/main" id="{CB902485-45F1-4655-85C1-22A167C7D673}"/>
              </a:ext>
            </a:extLst>
          </p:cNvPr>
          <p:cNvSpPr>
            <a:spLocks noGrp="1"/>
          </p:cNvSpPr>
          <p:nvPr>
            <p:ph sz="half" idx="1"/>
          </p:nvPr>
        </p:nvSpPr>
        <p:spPr>
          <a:xfrm>
            <a:off x="677332" y="1488613"/>
            <a:ext cx="4184035" cy="3880772"/>
          </a:xfrm>
        </p:spPr>
        <p:txBody>
          <a:bodyPr>
            <a:normAutofit/>
          </a:bodyPr>
          <a:lstStyle/>
          <a:p>
            <a:pPr marL="0" indent="0">
              <a:buNone/>
            </a:pPr>
            <a:r>
              <a:rPr lang="en-US" sz="2000" b="1" dirty="0">
                <a:latin typeface="Arial" panose="020B0604020202020204" pitchFamily="34" charset="0"/>
                <a:cs typeface="Arial" panose="020B0604020202020204" pitchFamily="34" charset="0"/>
              </a:rPr>
              <a:t>The Prevent Strategy </a:t>
            </a:r>
            <a:r>
              <a:rPr lang="en-US" sz="2000" dirty="0">
                <a:latin typeface="Arial" panose="020B0604020202020204" pitchFamily="34" charset="0"/>
                <a:cs typeface="Arial" panose="020B0604020202020204" pitchFamily="34" charset="0"/>
              </a:rPr>
              <a:t>is about </a:t>
            </a:r>
          </a:p>
          <a:p>
            <a:pPr marL="0" indent="0">
              <a:buNone/>
            </a:pPr>
            <a:r>
              <a:rPr lang="en-US" sz="2000" dirty="0">
                <a:latin typeface="Arial" panose="020B0604020202020204" pitchFamily="34" charset="0"/>
                <a:cs typeface="Arial" panose="020B0604020202020204" pitchFamily="34" charset="0"/>
              </a:rPr>
              <a:t>safeguarding and supporting those vulnerable to </a:t>
            </a:r>
            <a:r>
              <a:rPr lang="en-US" sz="2000" dirty="0" err="1">
                <a:latin typeface="Arial" panose="020B0604020202020204" pitchFamily="34" charset="0"/>
                <a:cs typeface="Arial" panose="020B0604020202020204" pitchFamily="34" charset="0"/>
              </a:rPr>
              <a:t>radicalisation</a:t>
            </a:r>
            <a:r>
              <a:rPr lang="en-US" sz="2000" dirty="0">
                <a:latin typeface="Arial" panose="020B0604020202020204" pitchFamily="34" charset="0"/>
                <a:cs typeface="Arial" panose="020B0604020202020204" pitchFamily="34" charset="0"/>
              </a:rPr>
              <a:t>.</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b="1" dirty="0" err="1">
                <a:latin typeface="Arial" panose="020B0604020202020204" pitchFamily="34" charset="0"/>
                <a:cs typeface="Arial" panose="020B0604020202020204" pitchFamily="34" charset="0"/>
              </a:rPr>
              <a:t>Radicalisation</a:t>
            </a:r>
            <a:r>
              <a:rPr lang="en-US" sz="2000" dirty="0">
                <a:latin typeface="Arial" panose="020B0604020202020204" pitchFamily="34" charset="0"/>
                <a:cs typeface="Arial" panose="020B0604020202020204" pitchFamily="34" charset="0"/>
              </a:rPr>
              <a:t> refers to the process by which a person comes to support terrorism and extremist ideologies associated with terrorist groups.</a:t>
            </a:r>
          </a:p>
          <a:p>
            <a:endParaRPr lang="en-GB" sz="20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A081C34B-6179-4F25-A198-85B05FB0FB2E}"/>
              </a:ext>
            </a:extLst>
          </p:cNvPr>
          <p:cNvSpPr>
            <a:spLocks noGrp="1"/>
          </p:cNvSpPr>
          <p:nvPr>
            <p:ph sz="half" idx="2"/>
          </p:nvPr>
        </p:nvSpPr>
        <p:spPr>
          <a:xfrm>
            <a:off x="5238616" y="1488613"/>
            <a:ext cx="4184034" cy="3880773"/>
          </a:xfrm>
        </p:spPr>
        <p:txBody>
          <a:bodyPr>
            <a:normAutofit/>
          </a:bodyPr>
          <a:lstStyle/>
          <a:p>
            <a:pPr marL="0" indent="0">
              <a:buNone/>
            </a:pPr>
            <a:r>
              <a:rPr lang="en-US" sz="2000" b="1" dirty="0">
                <a:latin typeface="Arial" panose="020B0604020202020204" pitchFamily="34" charset="0"/>
                <a:cs typeface="Arial" panose="020B0604020202020204" pitchFamily="34" charset="0"/>
              </a:rPr>
              <a:t>Extremism</a:t>
            </a:r>
            <a:r>
              <a:rPr lang="en-US" sz="2000" dirty="0">
                <a:latin typeface="Arial" panose="020B0604020202020204" pitchFamily="34" charset="0"/>
                <a:cs typeface="Arial" panose="020B0604020202020204" pitchFamily="34" charset="0"/>
              </a:rPr>
              <a:t> is the vocal or active opposition to our fundamental values, including democracy, the rule of law, individual liberty and the mutual respect of tolerance of different faiths and beliefs. This also includes calling for the death of members of the armed forces.</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427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95E0-8275-4277-AC95-C2205E27A4EC}"/>
              </a:ext>
            </a:extLst>
          </p:cNvPr>
          <p:cNvSpPr>
            <a:spLocks noGrp="1"/>
          </p:cNvSpPr>
          <p:nvPr>
            <p:ph type="title"/>
          </p:nvPr>
        </p:nvSpPr>
        <p:spPr/>
        <p:txBody>
          <a:bodyPr/>
          <a:lstStyle/>
          <a:p>
            <a:r>
              <a:rPr lang="en-US" dirty="0"/>
              <a:t>PREVENTING RADICALISATION: THE SIGNS TO LOOK OUT FOR</a:t>
            </a:r>
            <a:endParaRPr lang="en-GB" dirty="0"/>
          </a:p>
        </p:txBody>
      </p:sp>
      <p:sp>
        <p:nvSpPr>
          <p:cNvPr id="6" name="Content Placeholder 5">
            <a:extLst>
              <a:ext uri="{FF2B5EF4-FFF2-40B4-BE49-F238E27FC236}">
                <a16:creationId xmlns:a16="http://schemas.microsoft.com/office/drawing/2014/main" id="{27AA40F4-1A40-4320-BDEF-79DF6D39BFF0}"/>
              </a:ext>
            </a:extLst>
          </p:cNvPr>
          <p:cNvSpPr>
            <a:spLocks noGrp="1"/>
          </p:cNvSpPr>
          <p:nvPr>
            <p:ph sz="quarter" idx="4"/>
          </p:nvPr>
        </p:nvSpPr>
        <p:spPr>
          <a:xfrm>
            <a:off x="790051" y="2032435"/>
            <a:ext cx="8757361" cy="3304117"/>
          </a:xfrm>
        </p:spPr>
        <p:txBody>
          <a:bodyPr>
            <a:normAutofit/>
          </a:bodyPr>
          <a:lstStyle/>
          <a:p>
            <a:pPr marL="0" indent="0">
              <a:buNone/>
            </a:pPr>
            <a:r>
              <a:rPr lang="en-US" sz="2000" dirty="0">
                <a:latin typeface="Arial" panose="020B0604020202020204" pitchFamily="34" charset="0"/>
                <a:cs typeface="Arial" panose="020B0604020202020204" pitchFamily="34" charset="0"/>
              </a:rPr>
              <a:t>Isolation from friends/family </a:t>
            </a:r>
          </a:p>
          <a:p>
            <a:pPr marL="0" indent="0">
              <a:buNone/>
            </a:pPr>
            <a:r>
              <a:rPr lang="en-US" sz="2000" dirty="0">
                <a:latin typeface="Arial" panose="020B0604020202020204" pitchFamily="34" charset="0"/>
                <a:cs typeface="Arial" panose="020B0604020202020204" pitchFamily="34" charset="0"/>
              </a:rPr>
              <a:t>Talking as if from a scripted speech </a:t>
            </a:r>
          </a:p>
          <a:p>
            <a:pPr marL="0" indent="0">
              <a:buNone/>
            </a:pPr>
            <a:r>
              <a:rPr lang="en-US" sz="2000" dirty="0">
                <a:latin typeface="Arial" panose="020B0604020202020204" pitchFamily="34" charset="0"/>
                <a:cs typeface="Arial" panose="020B0604020202020204" pitchFamily="34" charset="0"/>
              </a:rPr>
              <a:t>Unwillingness or ability to discuss their views </a:t>
            </a:r>
          </a:p>
          <a:p>
            <a:pPr marL="0" indent="0">
              <a:buNone/>
            </a:pPr>
            <a:r>
              <a:rPr lang="en-US" sz="2000" dirty="0">
                <a:latin typeface="Arial" panose="020B0604020202020204" pitchFamily="34" charset="0"/>
                <a:cs typeface="Arial" panose="020B0604020202020204" pitchFamily="34" charset="0"/>
              </a:rPr>
              <a:t>A sudden disrespectful attitude towards others</a:t>
            </a:r>
            <a:endParaRPr lang="en-GB"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Low self esteem</a:t>
            </a:r>
          </a:p>
          <a:p>
            <a:pPr marL="0" indent="0">
              <a:buNone/>
            </a:pPr>
            <a:r>
              <a:rPr lang="en-US" sz="2000" dirty="0">
                <a:latin typeface="Arial" panose="020B0604020202020204" pitchFamily="34" charset="0"/>
                <a:cs typeface="Arial" panose="020B0604020202020204" pitchFamily="34" charset="0"/>
              </a:rPr>
              <a:t>Increased level of anger </a:t>
            </a:r>
          </a:p>
          <a:p>
            <a:pPr marL="0" indent="0">
              <a:buNone/>
            </a:pPr>
            <a:r>
              <a:rPr lang="en-US" sz="2000" dirty="0">
                <a:latin typeface="Arial" panose="020B0604020202020204" pitchFamily="34" charset="0"/>
                <a:cs typeface="Arial" panose="020B0604020202020204" pitchFamily="34" charset="0"/>
              </a:rPr>
              <a:t>Increased secretiveness, especially around internet use </a:t>
            </a:r>
            <a:endParaRPr lang="en-GB" sz="20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64F6EAE4-C9D4-4742-B00C-C8DA91A6A660}"/>
              </a:ext>
            </a:extLst>
          </p:cNvPr>
          <p:cNvPicPr>
            <a:picLocks noChangeAspect="1"/>
          </p:cNvPicPr>
          <p:nvPr/>
        </p:nvPicPr>
        <p:blipFill>
          <a:blip r:embed="rId2"/>
          <a:stretch>
            <a:fillRect/>
          </a:stretch>
        </p:blipFill>
        <p:spPr>
          <a:xfrm>
            <a:off x="2996898" y="5000904"/>
            <a:ext cx="4780598" cy="1857096"/>
          </a:xfrm>
          <a:prstGeom prst="rect">
            <a:avLst/>
          </a:prstGeom>
        </p:spPr>
      </p:pic>
    </p:spTree>
    <p:extLst>
      <p:ext uri="{BB962C8B-B14F-4D97-AF65-F5344CB8AC3E}">
        <p14:creationId xmlns:p14="http://schemas.microsoft.com/office/powerpoint/2010/main" val="4063418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EC19B-F7F8-45F7-B22B-53EC14651E57}"/>
              </a:ext>
            </a:extLst>
          </p:cNvPr>
          <p:cNvSpPr>
            <a:spLocks noGrp="1"/>
          </p:cNvSpPr>
          <p:nvPr>
            <p:ph type="title"/>
          </p:nvPr>
        </p:nvSpPr>
        <p:spPr/>
        <p:txBody>
          <a:bodyPr>
            <a:normAutofit/>
          </a:bodyPr>
          <a:lstStyle/>
          <a:p>
            <a:r>
              <a:rPr lang="en-US" dirty="0"/>
              <a:t>PREVENT: WHAT TO DO IF YOU THINK YOUR CHILD IS BEING RADICALISED.</a:t>
            </a:r>
            <a:endParaRPr lang="en-GB" dirty="0"/>
          </a:p>
        </p:txBody>
      </p:sp>
      <p:sp>
        <p:nvSpPr>
          <p:cNvPr id="3" name="Content Placeholder 2">
            <a:extLst>
              <a:ext uri="{FF2B5EF4-FFF2-40B4-BE49-F238E27FC236}">
                <a16:creationId xmlns:a16="http://schemas.microsoft.com/office/drawing/2014/main" id="{0AB328BE-C576-4EF3-9761-498AF7069724}"/>
              </a:ext>
            </a:extLst>
          </p:cNvPr>
          <p:cNvSpPr>
            <a:spLocks noGrp="1"/>
          </p:cNvSpPr>
          <p:nvPr>
            <p:ph idx="1"/>
          </p:nvPr>
        </p:nvSpPr>
        <p:spPr>
          <a:xfrm>
            <a:off x="838200" y="2119538"/>
            <a:ext cx="10515600" cy="4509861"/>
          </a:xfrm>
        </p:spPr>
        <p:txBody>
          <a:bodyPr>
            <a:normAutofit/>
          </a:bodyPr>
          <a:lstStyle/>
          <a:p>
            <a:r>
              <a:rPr lang="en-US" dirty="0"/>
              <a:t>Contact the NSPCC:</a:t>
            </a:r>
          </a:p>
          <a:p>
            <a:r>
              <a:rPr lang="en-US" dirty="0"/>
              <a:t>It might be nothing.  </a:t>
            </a:r>
          </a:p>
          <a:p>
            <a:r>
              <a:rPr lang="en-US" dirty="0"/>
              <a:t>It might be something.</a:t>
            </a:r>
          </a:p>
          <a:p>
            <a:r>
              <a:rPr lang="en-US" dirty="0"/>
              <a:t>There is no harm in talking it through anonymously: 0808 800 5000. </a:t>
            </a:r>
          </a:p>
          <a:p>
            <a:r>
              <a:rPr lang="en-US" dirty="0"/>
              <a:t>Alternatively, you can contact the NSPCC : help@nspcc.org.uk or complete an online form from their website.</a:t>
            </a:r>
          </a:p>
          <a:p>
            <a:r>
              <a:rPr lang="en-US" dirty="0"/>
              <a:t>Contact our school Prevent Lead or safeguarding Leads </a:t>
            </a:r>
          </a:p>
          <a:p>
            <a:r>
              <a:rPr lang="en-US" dirty="0"/>
              <a:t>Call Police anti-terrorism hotline on 0800 789 321 </a:t>
            </a:r>
            <a:endParaRPr lang="en-GB" dirty="0"/>
          </a:p>
        </p:txBody>
      </p:sp>
      <p:pic>
        <p:nvPicPr>
          <p:cNvPr id="4" name="Picture 3">
            <a:extLst>
              <a:ext uri="{FF2B5EF4-FFF2-40B4-BE49-F238E27FC236}">
                <a16:creationId xmlns:a16="http://schemas.microsoft.com/office/drawing/2014/main" id="{C81B456B-4AD4-4AB1-A46D-B5B8D2DDBD79}"/>
              </a:ext>
            </a:extLst>
          </p:cNvPr>
          <p:cNvPicPr>
            <a:picLocks noChangeAspect="1"/>
          </p:cNvPicPr>
          <p:nvPr/>
        </p:nvPicPr>
        <p:blipFill>
          <a:blip r:embed="rId2"/>
          <a:stretch>
            <a:fillRect/>
          </a:stretch>
        </p:blipFill>
        <p:spPr>
          <a:xfrm>
            <a:off x="6938682" y="5244776"/>
            <a:ext cx="5253318" cy="1613224"/>
          </a:xfrm>
          <a:prstGeom prst="rect">
            <a:avLst/>
          </a:prstGeom>
        </p:spPr>
      </p:pic>
    </p:spTree>
    <p:extLst>
      <p:ext uri="{BB962C8B-B14F-4D97-AF65-F5344CB8AC3E}">
        <p14:creationId xmlns:p14="http://schemas.microsoft.com/office/powerpoint/2010/main" val="2832614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2702BD6-FF3D-4A55-9096-793C2EF05B67}"/>
              </a:ext>
            </a:extLst>
          </p:cNvPr>
          <p:cNvGraphicFramePr>
            <a:graphicFrameLocks noGrp="1"/>
          </p:cNvGraphicFramePr>
          <p:nvPr>
            <p:extLst>
              <p:ext uri="{D42A27DB-BD31-4B8C-83A1-F6EECF244321}">
                <p14:modId xmlns:p14="http://schemas.microsoft.com/office/powerpoint/2010/main" val="127997903"/>
              </p:ext>
            </p:extLst>
          </p:nvPr>
        </p:nvGraphicFramePr>
        <p:xfrm>
          <a:off x="762000" y="431800"/>
          <a:ext cx="9893300" cy="5610225"/>
        </p:xfrm>
        <a:graphic>
          <a:graphicData uri="http://schemas.openxmlformats.org/drawingml/2006/table">
            <a:tbl>
              <a:tblPr/>
              <a:tblGrid>
                <a:gridCol w="9893300">
                  <a:extLst>
                    <a:ext uri="{9D8B030D-6E8A-4147-A177-3AD203B41FA5}">
                      <a16:colId xmlns:a16="http://schemas.microsoft.com/office/drawing/2014/main" val="2744894580"/>
                    </a:ext>
                  </a:extLst>
                </a:gridCol>
              </a:tblGrid>
              <a:tr h="5306970">
                <a:tc>
                  <a:txBody>
                    <a:bodyPr/>
                    <a:lstStyle/>
                    <a:p>
                      <a:pPr fontAlgn="t"/>
                      <a:r>
                        <a:rPr lang="en-GB" sz="1800" b="1" i="0" dirty="0">
                          <a:effectLst/>
                          <a:latin typeface="Segoe UI" panose="020B0502040204020203" pitchFamily="34" charset="0"/>
                        </a:rPr>
                        <a:t>New 2026 Messages  - Online Radicalisation</a:t>
                      </a:r>
                    </a:p>
                    <a:p>
                      <a:pPr fontAlgn="t"/>
                      <a:r>
                        <a:rPr lang="en-GB" sz="1800" b="0" i="0" dirty="0">
                          <a:effectLst/>
                          <a:latin typeface="Segoe UI" panose="020B0502040204020203" pitchFamily="34" charset="0"/>
                        </a:rPr>
                        <a:t>KCSIE 2026 reinforces that technology plays a significant role in safeguarding concerns and that children may encounter harmful content both online and offline</a:t>
                      </a:r>
                    </a:p>
                    <a:p>
                      <a:pPr fontAlgn="t"/>
                      <a:endParaRPr lang="en-GB" sz="1800" b="0" i="0" dirty="0">
                        <a:effectLst/>
                        <a:latin typeface="Segoe UI" panose="020B0502040204020203" pitchFamily="34" charset="0"/>
                      </a:endParaRPr>
                    </a:p>
                    <a:p>
                      <a:pPr fontAlgn="t"/>
                      <a:r>
                        <a:rPr lang="en-GB" sz="1800" b="1" i="0" dirty="0">
                          <a:effectLst/>
                          <a:latin typeface="Segoe UI" panose="020B0502040204020203" pitchFamily="34" charset="0"/>
                        </a:rPr>
                        <a:t>AI and Misinformation</a:t>
                      </a:r>
                    </a:p>
                    <a:p>
                      <a:pPr fontAlgn="t"/>
                      <a:r>
                        <a:rPr lang="en-GB" sz="1800" b="0" i="0" dirty="0">
                          <a:effectLst/>
                          <a:latin typeface="Segoe UI" panose="020B0502040204020203" pitchFamily="34" charset="0"/>
                        </a:rPr>
                        <a:t>A useful new addition for 2026:</a:t>
                      </a:r>
                    </a:p>
                    <a:p>
                      <a:pPr fontAlgn="t"/>
                      <a:r>
                        <a:rPr lang="en-GB" sz="1800" b="0" i="0" dirty="0">
                          <a:effectLst/>
                          <a:latin typeface="Segoe UI" panose="020B0502040204020203" pitchFamily="34" charset="0"/>
                        </a:rPr>
                        <a:t>Artificial Intelligence (AI) can create convincing fake images, videos, audio recordings and news stories. Children should be encouraged to question whether information is genuine and seek help if they are unsure. </a:t>
                      </a:r>
                    </a:p>
                    <a:p>
                      <a:pPr fontAlgn="t"/>
                      <a:endParaRPr lang="en-GB" sz="1800" b="0" i="0" dirty="0">
                        <a:effectLst/>
                        <a:latin typeface="Segoe UI" panose="020B0502040204020203" pitchFamily="34" charset="0"/>
                      </a:endParaRPr>
                    </a:p>
                    <a:p>
                      <a:pPr fontAlgn="t"/>
                      <a:r>
                        <a:rPr lang="en-GB" sz="1800" b="1" i="0" dirty="0">
                          <a:effectLst/>
                          <a:latin typeface="Segoe UI" panose="020B0502040204020203" pitchFamily="34" charset="0"/>
                        </a:rPr>
                        <a:t>Key Parent Message</a:t>
                      </a:r>
                    </a:p>
                    <a:p>
                      <a:pPr fontAlgn="t"/>
                      <a:endParaRPr lang="en-GB" sz="1800" b="1" i="0" dirty="0">
                        <a:effectLst/>
                        <a:latin typeface="Segoe UI" panose="020B0502040204020203" pitchFamily="34" charset="0"/>
                      </a:endParaRPr>
                    </a:p>
                    <a:p>
                      <a:pPr fontAlgn="t"/>
                      <a:r>
                        <a:rPr lang="en-GB" sz="1800" b="1" i="0" dirty="0">
                          <a:effectLst/>
                          <a:latin typeface="Segoe UI" panose="020B0502040204020203" pitchFamily="34" charset="0"/>
                        </a:rPr>
                        <a:t>Radicalisation can happen both online and offline. Open conversations, critical thinking and positive relationships with trusted adults are key protective factors that help keep children safe from harmful influences.</a:t>
                      </a:r>
                      <a:r>
                        <a:rPr lang="en-GB" sz="1800" b="0" i="0" dirty="0">
                          <a:effectLst/>
                          <a:latin typeface="Segoe UI" panose="020B0502040204020203" pitchFamily="34" charset="0"/>
                        </a:rPr>
                        <a:t> </a:t>
                      </a:r>
                    </a:p>
                    <a:p>
                      <a:pPr fontAlgn="t"/>
                      <a:endParaRPr lang="en-GB" sz="1800" b="0" i="0" dirty="0">
                        <a:effectLst/>
                        <a:latin typeface="Segoe UI" panose="020B0502040204020203" pitchFamily="34" charset="0"/>
                      </a:endParaRPr>
                    </a:p>
                    <a:p>
                      <a:pPr fontAlgn="t"/>
                      <a:r>
                        <a:rPr lang="en-GB" sz="1800" b="1" i="0" dirty="0">
                          <a:effectLst/>
                          <a:latin typeface="Segoe UI" panose="020B0502040204020203" pitchFamily="34" charset="0"/>
                        </a:rPr>
                        <a:t>If you are concerned that a child may be vulnerable to radicalisation or extremist influences, please speak to the Designated Safeguarding Lead</a:t>
                      </a:r>
                      <a:endParaRPr lang="en-GB" sz="1800" b="0" i="0" dirty="0">
                        <a:effectLst/>
                        <a:latin typeface="Segoe UI" panose="020B0502040204020203" pitchFamily="34" charset="0"/>
                      </a:endParaRPr>
                    </a:p>
                  </a:txBody>
                  <a:tcPr marL="52452" marR="52452" marT="26226" marB="2622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72730920"/>
                  </a:ext>
                </a:extLst>
              </a:tr>
              <a:tr h="303255">
                <a:tc>
                  <a:txBody>
                    <a:bodyPr/>
                    <a:lstStyle/>
                    <a:p>
                      <a:endParaRPr lang="en-GB" sz="1000" dirty="0"/>
                    </a:p>
                  </a:txBody>
                  <a:tcPr marL="52452" marR="52452" marT="26226" marB="26226">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541716675"/>
                  </a:ext>
                </a:extLst>
              </a:tr>
            </a:tbl>
          </a:graphicData>
        </a:graphic>
      </p:graphicFrame>
    </p:spTree>
    <p:extLst>
      <p:ext uri="{BB962C8B-B14F-4D97-AF65-F5344CB8AC3E}">
        <p14:creationId xmlns:p14="http://schemas.microsoft.com/office/powerpoint/2010/main" val="2335908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F7E15-701C-4C45-AF89-630C8A9F7089}"/>
              </a:ext>
            </a:extLst>
          </p:cNvPr>
          <p:cNvSpPr/>
          <p:nvPr/>
        </p:nvSpPr>
        <p:spPr>
          <a:xfrm>
            <a:off x="326571" y="473528"/>
            <a:ext cx="11495315" cy="2585323"/>
          </a:xfrm>
          <a:prstGeom prst="rect">
            <a:avLst/>
          </a:prstGeom>
        </p:spPr>
        <p:txBody>
          <a:bodyPr wrap="square">
            <a:spAutoFit/>
          </a:bodyPr>
          <a:lstStyle/>
          <a:p>
            <a:r>
              <a:rPr lang="en-US" b="1" dirty="0">
                <a:solidFill>
                  <a:srgbClr val="000000"/>
                </a:solidFill>
                <a:latin typeface="Arial" panose="020B0604020202020204" pitchFamily="34" charset="0"/>
              </a:rPr>
              <a:t>Parent Links</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Think You Know: </a:t>
            </a:r>
            <a:r>
              <a:rPr lang="en-US" dirty="0">
                <a:solidFill>
                  <a:srgbClr val="000000"/>
                </a:solidFill>
                <a:latin typeface="Arial" panose="020B0604020202020204" pitchFamily="34" charset="0"/>
                <a:hlinkClick r:id="rId2"/>
              </a:rPr>
              <a:t>https://www.thinkuknow.co.uk/parents/Support-tools/home-activity-worksheets/</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Children’s Social Care:  </a:t>
            </a:r>
            <a:r>
              <a:rPr lang="en-US" dirty="0">
                <a:hlinkClick r:id="rId3"/>
              </a:rPr>
              <a:t>Health and Social Care | Cumberland Council</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Extremism: </a:t>
            </a:r>
            <a:r>
              <a:rPr lang="en-US" dirty="0">
                <a:solidFill>
                  <a:srgbClr val="000000"/>
                </a:solidFill>
                <a:latin typeface="Arial" panose="020B0604020202020204" pitchFamily="34" charset="0"/>
                <a:hlinkClick r:id="rId4"/>
              </a:rPr>
              <a:t>https://educateagainsthate.com/</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Home Page: </a:t>
            </a:r>
            <a:r>
              <a:rPr lang="en-US" dirty="0">
                <a:solidFill>
                  <a:srgbClr val="000000"/>
                </a:solidFill>
                <a:latin typeface="Arial" panose="020B0604020202020204" pitchFamily="34" charset="0"/>
                <a:hlinkClick r:id="rId5"/>
              </a:rPr>
              <a:t>https://www.nspcc.org.uk/</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Online Safety: </a:t>
            </a:r>
            <a:r>
              <a:rPr lang="en-US" dirty="0">
                <a:solidFill>
                  <a:srgbClr val="000000"/>
                </a:solidFill>
                <a:latin typeface="Arial" panose="020B0604020202020204" pitchFamily="34" charset="0"/>
                <a:hlinkClick r:id="rId6"/>
              </a:rPr>
              <a:t>https://www.nspcc.org.uk/keeping-children-safe/online-safety/</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Net Aware E-Safety Advice: </a:t>
            </a:r>
            <a:r>
              <a:rPr lang="en-US" dirty="0">
                <a:solidFill>
                  <a:srgbClr val="000000"/>
                </a:solidFill>
                <a:latin typeface="Arial" panose="020B0604020202020204" pitchFamily="34" charset="0"/>
                <a:hlinkClick r:id="rId7"/>
              </a:rPr>
              <a:t>https://www.net-aware.org.uk/networks/?order=title#</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 Sexual Exploitation: </a:t>
            </a:r>
            <a:r>
              <a:rPr lang="en-US" dirty="0">
                <a:solidFill>
                  <a:srgbClr val="000000"/>
                </a:solidFill>
                <a:latin typeface="Arial" panose="020B0604020202020204" pitchFamily="34" charset="0"/>
                <a:hlinkClick r:id="rId7"/>
              </a:rPr>
              <a:t>http://www.itsnotokay.co.uk/</a:t>
            </a: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60561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Radicalisation &amp; Online Extremism Updates 2026</a:t>
            </a:r>
          </a:p>
        </p:txBody>
      </p:sp>
      <p:sp>
        <p:nvSpPr>
          <p:cNvPr id="3" name="Content Placeholder 2"/>
          <p:cNvSpPr>
            <a:spLocks noGrp="1"/>
          </p:cNvSpPr>
          <p:nvPr>
            <p:ph idx="1"/>
          </p:nvPr>
        </p:nvSpPr>
        <p:spPr/>
        <p:txBody>
          <a:bodyPr/>
          <a:lstStyle/>
          <a:p>
            <a:pPr marL="0" indent="0">
              <a:buNone/>
            </a:pPr>
            <a:r>
              <a:rPr dirty="0">
                <a:latin typeface="Arial" panose="020B0604020202020204" pitchFamily="34" charset="0"/>
                <a:cs typeface="Arial" panose="020B0604020202020204" pitchFamily="34" charset="0"/>
              </a:rPr>
              <a:t>Latest developments:</a:t>
            </a:r>
          </a:p>
          <a:p>
            <a:pPr marL="457200" lvl="1" indent="0">
              <a:buNone/>
            </a:pPr>
            <a:r>
              <a:rPr dirty="0">
                <a:latin typeface="Arial" panose="020B0604020202020204" pitchFamily="34" charset="0"/>
                <a:cs typeface="Arial" panose="020B0604020202020204" pitchFamily="34" charset="0"/>
              </a:rPr>
              <a:t>• UN 2026 warning: AI-driven grooming, </a:t>
            </a:r>
            <a:r>
              <a:rPr dirty="0" err="1">
                <a:latin typeface="Arial" panose="020B0604020202020204" pitchFamily="34" charset="0"/>
                <a:cs typeface="Arial" panose="020B0604020202020204" pitchFamily="34" charset="0"/>
              </a:rPr>
              <a:t>deepfakes</a:t>
            </a:r>
            <a:r>
              <a:rPr dirty="0">
                <a:latin typeface="Arial" panose="020B0604020202020204" pitchFamily="34" charset="0"/>
                <a:cs typeface="Arial" panose="020B0604020202020204" pitchFamily="34" charset="0"/>
              </a:rPr>
              <a:t> used to target children.citeturn11search65</a:t>
            </a:r>
          </a:p>
          <a:p>
            <a:pPr marL="457200" lvl="1" indent="0">
              <a:buNone/>
            </a:pPr>
            <a:r>
              <a:rPr dirty="0">
                <a:latin typeface="Arial" panose="020B0604020202020204" pitchFamily="34" charset="0"/>
                <a:cs typeface="Arial" panose="020B0604020202020204" pitchFamily="34" charset="0"/>
              </a:rPr>
              <a:t>• Surge in AI-generated extremist propaganda and </a:t>
            </a:r>
            <a:r>
              <a:rPr dirty="0" err="1">
                <a:latin typeface="Arial" panose="020B0604020202020204" pitchFamily="34" charset="0"/>
                <a:cs typeface="Arial" panose="020B0604020202020204" pitchFamily="34" charset="0"/>
              </a:rPr>
              <a:t>personalised</a:t>
            </a:r>
            <a:r>
              <a:rPr dirty="0">
                <a:latin typeface="Arial" panose="020B0604020202020204" pitchFamily="34" charset="0"/>
                <a:cs typeface="Arial" panose="020B0604020202020204" pitchFamily="34" charset="0"/>
              </a:rPr>
              <a:t> targeting.citeturn11search65</a:t>
            </a:r>
          </a:p>
          <a:p>
            <a:pPr marL="457200" lvl="1" indent="0">
              <a:buNone/>
            </a:pPr>
            <a:r>
              <a:rPr dirty="0">
                <a:latin typeface="Arial" panose="020B0604020202020204" pitchFamily="34" charset="0"/>
                <a:cs typeface="Arial" panose="020B0604020202020204" pitchFamily="34" charset="0"/>
              </a:rPr>
              <a:t>• Online Safety Act enforcement (2025–26) strengthens duties to stop harmful content </a:t>
            </a:r>
            <a:r>
              <a:rPr lang="en-GB" dirty="0">
                <a:latin typeface="Arial" panose="020B0604020202020204" pitchFamily="34" charset="0"/>
                <a:cs typeface="Arial" panose="020B0604020202020204" pitchFamily="34" charset="0"/>
              </a:rPr>
              <a:t>from </a:t>
            </a:r>
            <a:r>
              <a:rPr dirty="0">
                <a:latin typeface="Arial" panose="020B0604020202020204" pitchFamily="34" charset="0"/>
                <a:cs typeface="Arial" panose="020B0604020202020204" pitchFamily="34" charset="0"/>
              </a:rPr>
              <a:t>reaching minors.citeturn11search59</a:t>
            </a:r>
          </a:p>
        </p:txBody>
      </p:sp>
    </p:spTree>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2" ma:contentTypeDescription="Create a new document." ma:contentTypeScope="" ma:versionID="cb677514134cafb7326624ef016a392d">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2e0a03c6f58304b9cba138bdd118f2f0"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Props1.xml><?xml version="1.0" encoding="utf-8"?>
<ds:datastoreItem xmlns:ds="http://schemas.openxmlformats.org/officeDocument/2006/customXml" ds:itemID="{AE9EA086-9399-4E80-BBC5-E7C790115EDA}">
  <ds:schemaRefs>
    <ds:schemaRef ds:uri="http://schemas.microsoft.com/sharepoint/v3/contenttype/forms"/>
  </ds:schemaRefs>
</ds:datastoreItem>
</file>

<file path=customXml/itemProps2.xml><?xml version="1.0" encoding="utf-8"?>
<ds:datastoreItem xmlns:ds="http://schemas.openxmlformats.org/officeDocument/2006/customXml" ds:itemID="{0B5FF304-FF6D-4AD2-9E87-AFDF0A75D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97BB0E-DFBD-4444-A797-AD443F20D6F9}">
  <ds:schemaRefs>
    <ds:schemaRef ds:uri="http://schemas.openxmlformats.org/package/2006/metadata/core-properties"/>
    <ds:schemaRef ds:uri="http://purl.org/dc/dcmitype/"/>
    <ds:schemaRef ds:uri="d207b10c-cdb3-4f81-8eb1-d20e9f43e152"/>
    <ds:schemaRef ds:uri="http://schemas.microsoft.com/office/infopath/2007/PartnerControls"/>
    <ds:schemaRef ds:uri="http://schemas.microsoft.com/office/2006/documentManagement/types"/>
    <ds:schemaRef ds:uri="http://schemas.microsoft.com/office/2006/metadata/properties"/>
    <ds:schemaRef ds:uri="1cd16857-527a-4fa3-8092-3d178fef4ee4"/>
    <ds:schemaRef ds:uri="http://purl.org/dc/term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245</TotalTime>
  <Words>683</Words>
  <Application>Microsoft Office PowerPoint</Application>
  <PresentationFormat>Widescreen</PresentationFormat>
  <Paragraphs>77</Paragraphs>
  <Slides>8</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8</vt:i4>
      </vt:variant>
    </vt:vector>
  </HeadingPairs>
  <TitlesOfParts>
    <vt:vector size="18" baseType="lpstr">
      <vt:lpstr>Arial</vt:lpstr>
      <vt:lpstr>Calibri</vt:lpstr>
      <vt:lpstr>Calibri Light</vt:lpstr>
      <vt:lpstr>Segoe UI</vt:lpstr>
      <vt:lpstr>Trebuchet MS</vt:lpstr>
      <vt:lpstr>Wingdings 3</vt:lpstr>
      <vt:lpstr>1_Custom Design</vt:lpstr>
      <vt:lpstr>2_Custom Design</vt:lpstr>
      <vt:lpstr>Custom Design</vt:lpstr>
      <vt:lpstr>Facet</vt:lpstr>
      <vt:lpstr>6. PARENTS’ GUIDE TO SAFEGUARDING</vt:lpstr>
      <vt:lpstr>PowerPoint Presentation</vt:lpstr>
      <vt:lpstr>THE PREVENT STRATEGY</vt:lpstr>
      <vt:lpstr>PREVENTING RADICALISATION: THE SIGNS TO LOOK OUT FOR</vt:lpstr>
      <vt:lpstr>PREVENT: WHAT TO DO IF YOU THINK YOUR CHILD IS BEING RADICALISED.</vt:lpstr>
      <vt:lpstr>PowerPoint Presentation</vt:lpstr>
      <vt:lpstr>PowerPoint Presentation</vt:lpstr>
      <vt:lpstr>Radicalisation &amp; Online Extremism Updates 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BASIC SAFEGUARDING 2023</dc:title>
  <dc:creator>Mrs Stainton</dc:creator>
  <cp:lastModifiedBy>Mrs Stainton</cp:lastModifiedBy>
  <cp:revision>21</cp:revision>
  <dcterms:created xsi:type="dcterms:W3CDTF">2023-12-08T15:45:04Z</dcterms:created>
  <dcterms:modified xsi:type="dcterms:W3CDTF">2026-09-03T13:48:17Z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