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7" r:id="rId15"/>
    <p:sldId id="266" r:id="rId16"/>
    <p:sldId id="268" r:id="rId17"/>
    <p:sldId id="269" r:id="rId18"/>
    <p:sldId id="270" r:id="rId19"/>
    <p:sldId id="271" r:id="rId20"/>
    <p:sldId id="272" r:id="rId21"/>
    <p:sldId id="273" r:id="rId22"/>
    <p:sldId id="274" r:id="rId23"/>
    <p:sldId id="275"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6" d="100"/>
          <a:sy n="76" d="100"/>
        </p:scale>
        <p:origin x="2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9/3/2026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goodto.com/family/children/childrens-mental-health" TargetMode="External"/><Relationship Id="rId2" Type="http://schemas.openxmlformats.org/officeDocument/2006/relationships/hyperlink" Target="https://www.goodto.com/family/talking-mental-health-children-506102"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goodto.com/family/toys/toys-to-support-your-child-mental-health-and-wellbein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anisalewis.co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sciencedirect.com/science/article/pii/S2210656122000605#s0035"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goodto.com/family/things-to-do/mindfulness-activities-for-children"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36BD5-09AA-472F-A177-39C941E1FFE8}"/>
              </a:ext>
            </a:extLst>
          </p:cNvPr>
          <p:cNvSpPr>
            <a:spLocks noGrp="1"/>
          </p:cNvSpPr>
          <p:nvPr>
            <p:ph type="ctrTitle"/>
          </p:nvPr>
        </p:nvSpPr>
        <p:spPr>
          <a:xfrm>
            <a:off x="1049866" y="829733"/>
            <a:ext cx="10547879" cy="2262781"/>
          </a:xfrm>
        </p:spPr>
        <p:txBody>
          <a:bodyPr>
            <a:normAutofit/>
          </a:bodyPr>
          <a:lstStyle/>
          <a:p>
            <a:r>
              <a:rPr lang="en-GB" b="1" dirty="0"/>
              <a:t>8+ expert tips for teaching children emotional intelligence</a:t>
            </a:r>
            <a:endParaRPr lang="en-GB" dirty="0"/>
          </a:p>
        </p:txBody>
      </p:sp>
      <p:sp>
        <p:nvSpPr>
          <p:cNvPr id="3" name="Subtitle 2">
            <a:extLst>
              <a:ext uri="{FF2B5EF4-FFF2-40B4-BE49-F238E27FC236}">
                <a16:creationId xmlns:a16="http://schemas.microsoft.com/office/drawing/2014/main" id="{7F3BB361-CC76-4662-B660-64D3819C44EF}"/>
              </a:ext>
            </a:extLst>
          </p:cNvPr>
          <p:cNvSpPr>
            <a:spLocks noGrp="1"/>
          </p:cNvSpPr>
          <p:nvPr>
            <p:ph type="subTitle" idx="1"/>
          </p:nvPr>
        </p:nvSpPr>
        <p:spPr/>
        <p:txBody>
          <a:bodyPr/>
          <a:lstStyle/>
          <a:p>
            <a:r>
              <a:rPr lang="en-GB" b="1" dirty="0"/>
              <a:t>(and #4 sounds like so much fun)</a:t>
            </a:r>
            <a:br>
              <a:rPr lang="en-GB" dirty="0"/>
            </a:br>
            <a:endParaRPr lang="en-GB" dirty="0"/>
          </a:p>
        </p:txBody>
      </p:sp>
      <p:pic>
        <p:nvPicPr>
          <p:cNvPr id="4" name="Picture 3">
            <a:extLst>
              <a:ext uri="{FF2B5EF4-FFF2-40B4-BE49-F238E27FC236}">
                <a16:creationId xmlns:a16="http://schemas.microsoft.com/office/drawing/2014/main" id="{D539EF54-31F5-4D39-BCDA-0D5130BF90D3}"/>
              </a:ext>
            </a:extLst>
          </p:cNvPr>
          <p:cNvPicPr>
            <a:picLocks noChangeAspect="1"/>
          </p:cNvPicPr>
          <p:nvPr/>
        </p:nvPicPr>
        <p:blipFill>
          <a:blip r:embed="rId2"/>
          <a:stretch>
            <a:fillRect/>
          </a:stretch>
        </p:blipFill>
        <p:spPr>
          <a:xfrm>
            <a:off x="7129453" y="3765487"/>
            <a:ext cx="3639627" cy="2066723"/>
          </a:xfrm>
          <a:prstGeom prst="rect">
            <a:avLst/>
          </a:prstGeom>
        </p:spPr>
      </p:pic>
    </p:spTree>
    <p:extLst>
      <p:ext uri="{BB962C8B-B14F-4D97-AF65-F5344CB8AC3E}">
        <p14:creationId xmlns:p14="http://schemas.microsoft.com/office/powerpoint/2010/main" val="30082312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C526A-C751-47DF-8EE2-DD023E1D9F9A}"/>
              </a:ext>
            </a:extLst>
          </p:cNvPr>
          <p:cNvSpPr>
            <a:spLocks noGrp="1"/>
          </p:cNvSpPr>
          <p:nvPr>
            <p:ph type="title"/>
          </p:nvPr>
        </p:nvSpPr>
        <p:spPr>
          <a:xfrm>
            <a:off x="1574801" y="624110"/>
            <a:ext cx="9929812" cy="1280890"/>
          </a:xfrm>
        </p:spPr>
        <p:txBody>
          <a:bodyPr>
            <a:normAutofit fontScale="90000"/>
          </a:bodyPr>
          <a:lstStyle/>
          <a:p>
            <a:r>
              <a:rPr lang="en-GB" sz="3100" dirty="0"/>
              <a:t>Emotional intelligence is the ability to understand and regulate our feelings - and it's a skill a child can start to learn at any age.</a:t>
            </a:r>
            <a:br>
              <a:rPr lang="en-GB" dirty="0"/>
            </a:br>
            <a:endParaRPr lang="en-GB" dirty="0"/>
          </a:p>
        </p:txBody>
      </p:sp>
      <p:sp>
        <p:nvSpPr>
          <p:cNvPr id="3" name="Content Placeholder 2">
            <a:extLst>
              <a:ext uri="{FF2B5EF4-FFF2-40B4-BE49-F238E27FC236}">
                <a16:creationId xmlns:a16="http://schemas.microsoft.com/office/drawing/2014/main" id="{2C7F47A8-6069-42FF-A66A-F0D24716AB1D}"/>
              </a:ext>
            </a:extLst>
          </p:cNvPr>
          <p:cNvSpPr>
            <a:spLocks noGrp="1"/>
          </p:cNvSpPr>
          <p:nvPr>
            <p:ph idx="1"/>
          </p:nvPr>
        </p:nvSpPr>
        <p:spPr/>
        <p:txBody>
          <a:bodyPr/>
          <a:lstStyle/>
          <a:p>
            <a:pPr fontAlgn="base"/>
            <a:r>
              <a:rPr lang="en-GB" cap="all" dirty="0"/>
              <a:t>PUBLISHED 8 FEBRUARY 2024</a:t>
            </a:r>
            <a:endParaRPr lang="en-GB" dirty="0"/>
          </a:p>
          <a:p>
            <a:pPr fontAlgn="base"/>
            <a:r>
              <a:rPr lang="en-GB" b="1" dirty="0"/>
              <a:t>Emotionally intelligent people tend to have self-awareness, empathy and excellent communication skills. If you want to help your child develop these traits, you'll need to know how to teach them emotional intelligence.</a:t>
            </a:r>
            <a:endParaRPr lang="en-GB" dirty="0"/>
          </a:p>
          <a:p>
            <a:r>
              <a:rPr lang="en-GB" u="sng" dirty="0">
                <a:hlinkClick r:id="rId2"/>
              </a:rPr>
              <a:t>Starting a conversation about mental health</a:t>
            </a:r>
            <a:r>
              <a:rPr lang="en-GB" dirty="0"/>
              <a:t> with children isn't always easy - some children are too young to understand it, while older children might feel reluctant to open up. Nevertheless, </a:t>
            </a:r>
            <a:r>
              <a:rPr lang="en-GB" u="sng" dirty="0">
                <a:hlinkClick r:id="rId3"/>
              </a:rPr>
              <a:t>children's mental health</a:t>
            </a:r>
            <a:r>
              <a:rPr lang="en-GB" dirty="0"/>
              <a:t> weighs on many parents' minds - especially in today's society, where social media and screen time have become an increasing concern, and many families are still feeling the lingering effects of the pandemic.</a:t>
            </a:r>
          </a:p>
          <a:p>
            <a:endParaRPr lang="en-GB" dirty="0"/>
          </a:p>
        </p:txBody>
      </p:sp>
    </p:spTree>
    <p:extLst>
      <p:ext uri="{BB962C8B-B14F-4D97-AF65-F5344CB8AC3E}">
        <p14:creationId xmlns:p14="http://schemas.microsoft.com/office/powerpoint/2010/main" val="3172029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4A562-11B7-4D4C-BBF3-BC96C51EB161}"/>
              </a:ext>
            </a:extLst>
          </p:cNvPr>
          <p:cNvSpPr>
            <a:spLocks noGrp="1"/>
          </p:cNvSpPr>
          <p:nvPr>
            <p:ph type="title"/>
          </p:nvPr>
        </p:nvSpPr>
        <p:spPr/>
        <p:txBody>
          <a:bodyPr/>
          <a:lstStyle/>
          <a:p>
            <a:r>
              <a:rPr lang="en-GB" dirty="0"/>
              <a:t>Along with using </a:t>
            </a:r>
            <a:r>
              <a:rPr lang="en-GB" u="sng" dirty="0">
                <a:hlinkClick r:id="rId2"/>
              </a:rPr>
              <a:t>toys to support your child's mental health</a:t>
            </a:r>
            <a:r>
              <a:rPr lang="en-GB" dirty="0"/>
              <a:t>, </a:t>
            </a:r>
          </a:p>
        </p:txBody>
      </p:sp>
      <p:sp>
        <p:nvSpPr>
          <p:cNvPr id="3" name="Content Placeholder 2">
            <a:extLst>
              <a:ext uri="{FF2B5EF4-FFF2-40B4-BE49-F238E27FC236}">
                <a16:creationId xmlns:a16="http://schemas.microsoft.com/office/drawing/2014/main" id="{F14A7096-E2EF-42BD-86CD-44B05A8DD1C3}"/>
              </a:ext>
            </a:extLst>
          </p:cNvPr>
          <p:cNvSpPr>
            <a:spLocks noGrp="1"/>
          </p:cNvSpPr>
          <p:nvPr>
            <p:ph idx="1"/>
          </p:nvPr>
        </p:nvSpPr>
        <p:spPr/>
        <p:txBody>
          <a:bodyPr/>
          <a:lstStyle/>
          <a:p>
            <a:r>
              <a:rPr lang="en-GB" dirty="0"/>
              <a:t>there are other ways parents can equip children to be more resilient and learn how to better manage and express their emotions. And teaching emotional intelligence is key.</a:t>
            </a:r>
          </a:p>
          <a:p>
            <a:r>
              <a:rPr lang="en-GB" dirty="0"/>
              <a:t> </a:t>
            </a:r>
            <a:r>
              <a:rPr lang="en-GB" b="1" dirty="0"/>
              <a:t>Emotional intelligence refers to a person's ability to express and manage their emotions appropriately, but - given that emotions are a pretty abstract concept - it's not an easy skill for children to develop and they need adults to help them learn.</a:t>
            </a:r>
          </a:p>
          <a:p>
            <a:endParaRPr lang="en-GB" dirty="0"/>
          </a:p>
        </p:txBody>
      </p:sp>
    </p:spTree>
    <p:extLst>
      <p:ext uri="{BB962C8B-B14F-4D97-AF65-F5344CB8AC3E}">
        <p14:creationId xmlns:p14="http://schemas.microsoft.com/office/powerpoint/2010/main" val="4186394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BD402-B6E8-49D1-B602-A8F679774F6D}"/>
              </a:ext>
            </a:extLst>
          </p:cNvPr>
          <p:cNvSpPr>
            <a:spLocks noGrp="1"/>
          </p:cNvSpPr>
          <p:nvPr>
            <p:ph type="title"/>
          </p:nvPr>
        </p:nvSpPr>
        <p:spPr>
          <a:xfrm>
            <a:off x="2592925" y="624110"/>
            <a:ext cx="8911687" cy="747490"/>
          </a:xfrm>
        </p:spPr>
        <p:txBody>
          <a:bodyPr/>
          <a:lstStyle/>
          <a:p>
            <a:r>
              <a:rPr lang="en-GB" dirty="0"/>
              <a:t>Parenting coach </a:t>
            </a:r>
            <a:r>
              <a:rPr lang="en-GB" u="sng" dirty="0">
                <a:hlinkClick r:id="rId2"/>
              </a:rPr>
              <a:t>Anisa Lewis</a:t>
            </a:r>
            <a:r>
              <a:rPr lang="en-GB" dirty="0"/>
              <a:t> explains, </a:t>
            </a:r>
          </a:p>
        </p:txBody>
      </p:sp>
      <p:sp>
        <p:nvSpPr>
          <p:cNvPr id="3" name="Content Placeholder 2">
            <a:extLst>
              <a:ext uri="{FF2B5EF4-FFF2-40B4-BE49-F238E27FC236}">
                <a16:creationId xmlns:a16="http://schemas.microsoft.com/office/drawing/2014/main" id="{01B25F55-5A57-4623-AF5A-7C40303BF6A9}"/>
              </a:ext>
            </a:extLst>
          </p:cNvPr>
          <p:cNvSpPr>
            <a:spLocks noGrp="1"/>
          </p:cNvSpPr>
          <p:nvPr>
            <p:ph idx="1"/>
          </p:nvPr>
        </p:nvSpPr>
        <p:spPr>
          <a:xfrm>
            <a:off x="2377545" y="2269066"/>
            <a:ext cx="8915400" cy="3777622"/>
          </a:xfrm>
        </p:spPr>
        <p:txBody>
          <a:bodyPr/>
          <a:lstStyle/>
          <a:p>
            <a:r>
              <a:rPr lang="en-GB" dirty="0"/>
              <a:t>"Teaching children emotional intelligence is ultimately helping children to foster an understanding of emotions. By doing this, they can learn to navigate their feelings and those of others, leading to improved mental health and enhanced social skills. </a:t>
            </a:r>
          </a:p>
          <a:p>
            <a:r>
              <a:rPr lang="en-GB" dirty="0"/>
              <a:t>Emotional intelligence can also aid in equipping our children with the tools to handle conflicts and communicate effectively, whilst building positive relationships. </a:t>
            </a:r>
          </a:p>
          <a:p>
            <a:r>
              <a:rPr lang="en-GB" dirty="0"/>
              <a:t>Emotional intelligence is linked with </a:t>
            </a:r>
            <a:r>
              <a:rPr lang="en-GB" b="1" dirty="0"/>
              <a:t>resilience </a:t>
            </a:r>
            <a:r>
              <a:rPr lang="en-GB" dirty="0"/>
              <a:t>and this helps our children to have the capacity to navigate life's challenges."</a:t>
            </a:r>
          </a:p>
          <a:p>
            <a:endParaRPr lang="en-GB" dirty="0"/>
          </a:p>
        </p:txBody>
      </p:sp>
    </p:spTree>
    <p:extLst>
      <p:ext uri="{BB962C8B-B14F-4D97-AF65-F5344CB8AC3E}">
        <p14:creationId xmlns:p14="http://schemas.microsoft.com/office/powerpoint/2010/main" val="3164257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3AE3A-A850-4F26-A114-C89ABDD47FB1}"/>
              </a:ext>
            </a:extLst>
          </p:cNvPr>
          <p:cNvSpPr>
            <a:spLocks noGrp="1"/>
          </p:cNvSpPr>
          <p:nvPr>
            <p:ph type="title"/>
          </p:nvPr>
        </p:nvSpPr>
        <p:spPr/>
        <p:txBody>
          <a:bodyPr>
            <a:normAutofit fontScale="90000"/>
          </a:bodyPr>
          <a:lstStyle/>
          <a:p>
            <a:r>
              <a:rPr lang="en-GB" b="1" dirty="0"/>
              <a:t>How to teach children emotional intelligence</a:t>
            </a:r>
            <a:br>
              <a:rPr lang="en-GB" b="1" dirty="0"/>
            </a:br>
            <a:br>
              <a:rPr lang="en-GB" b="1" dirty="0"/>
            </a:br>
            <a:r>
              <a:rPr lang="en-GB" b="1" dirty="0"/>
              <a:t>1. Label the emotions</a:t>
            </a:r>
            <a:br>
              <a:rPr lang="en-GB" dirty="0"/>
            </a:br>
            <a:br>
              <a:rPr lang="en-GB" dirty="0"/>
            </a:br>
            <a:endParaRPr lang="en-GB" dirty="0"/>
          </a:p>
        </p:txBody>
      </p:sp>
      <p:sp>
        <p:nvSpPr>
          <p:cNvPr id="3" name="Content Placeholder 2">
            <a:extLst>
              <a:ext uri="{FF2B5EF4-FFF2-40B4-BE49-F238E27FC236}">
                <a16:creationId xmlns:a16="http://schemas.microsoft.com/office/drawing/2014/main" id="{1A1B4B79-7D68-4511-B52A-AFB0C0E3CED5}"/>
              </a:ext>
            </a:extLst>
          </p:cNvPr>
          <p:cNvSpPr>
            <a:spLocks noGrp="1"/>
          </p:cNvSpPr>
          <p:nvPr>
            <p:ph idx="1"/>
          </p:nvPr>
        </p:nvSpPr>
        <p:spPr>
          <a:xfrm>
            <a:off x="2209800" y="2768600"/>
            <a:ext cx="9294812" cy="3777622"/>
          </a:xfrm>
        </p:spPr>
        <p:txBody>
          <a:bodyPr>
            <a:normAutofit/>
          </a:bodyPr>
          <a:lstStyle/>
          <a:p>
            <a:pPr fontAlgn="base"/>
            <a:r>
              <a:rPr lang="en-GB" dirty="0"/>
              <a:t>Labelling the emotions that your child experiences can give them the vocabulary to talk about how they feel in the future, but it also shows them that you understand what they are going through.</a:t>
            </a:r>
          </a:p>
          <a:p>
            <a:pPr fontAlgn="base"/>
            <a:r>
              <a:rPr lang="en-GB" dirty="0"/>
              <a:t>Anisa explains, "Encouraging children to identify and label their emotions helps them understand the wide range of feelings they may experience. This can be done in the moment, through identification from the parents/carers. For example, saying, ‘I can see you are angry’ or ‘That must be frustrating for you.’"</a:t>
            </a:r>
          </a:p>
          <a:p>
            <a:pPr fontAlgn="base"/>
            <a:r>
              <a:rPr lang="en-GB" dirty="0"/>
              <a:t>Anisa adds that you can also add labels to emotions by reading books and stories about feelings with your child.</a:t>
            </a:r>
          </a:p>
          <a:p>
            <a:endParaRPr lang="en-GB" dirty="0"/>
          </a:p>
        </p:txBody>
      </p:sp>
    </p:spTree>
    <p:extLst>
      <p:ext uri="{BB962C8B-B14F-4D97-AF65-F5344CB8AC3E}">
        <p14:creationId xmlns:p14="http://schemas.microsoft.com/office/powerpoint/2010/main" val="3557720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98A23-0A7B-4E30-9150-8810F7FD39F9}"/>
              </a:ext>
            </a:extLst>
          </p:cNvPr>
          <p:cNvSpPr>
            <a:spLocks noGrp="1"/>
          </p:cNvSpPr>
          <p:nvPr>
            <p:ph type="title"/>
          </p:nvPr>
        </p:nvSpPr>
        <p:spPr/>
        <p:txBody>
          <a:bodyPr/>
          <a:lstStyle/>
          <a:p>
            <a:r>
              <a:rPr lang="en-GB" b="1" dirty="0"/>
              <a:t>2. Validate your child's feelings</a:t>
            </a:r>
            <a:br>
              <a:rPr lang="en-GB" b="1" dirty="0"/>
            </a:br>
            <a:endParaRPr lang="en-GB" dirty="0"/>
          </a:p>
        </p:txBody>
      </p:sp>
      <p:sp>
        <p:nvSpPr>
          <p:cNvPr id="3" name="Content Placeholder 2">
            <a:extLst>
              <a:ext uri="{FF2B5EF4-FFF2-40B4-BE49-F238E27FC236}">
                <a16:creationId xmlns:a16="http://schemas.microsoft.com/office/drawing/2014/main" id="{8C7FF71A-43F7-4012-9215-4116DFFC2321}"/>
              </a:ext>
            </a:extLst>
          </p:cNvPr>
          <p:cNvSpPr>
            <a:spLocks noGrp="1"/>
          </p:cNvSpPr>
          <p:nvPr>
            <p:ph idx="1"/>
          </p:nvPr>
        </p:nvSpPr>
        <p:spPr/>
        <p:txBody>
          <a:bodyPr/>
          <a:lstStyle/>
          <a:p>
            <a:pPr fontAlgn="base"/>
            <a:r>
              <a:rPr lang="en-GB" dirty="0"/>
              <a:t>Pricilla tells us that asking your children questions about how they feel and showing curiosity towards what they are experiencing is a key way to teach emotional intelligence.</a:t>
            </a:r>
          </a:p>
          <a:p>
            <a:pPr fontAlgn="base"/>
            <a:r>
              <a:rPr lang="en-GB" dirty="0"/>
              <a:t>She explains, "When children come to trust and rely on the fact that all their emotions are important and that their parents will always ask about and focus on them, then they will learn to believe in and trust their own feelings - and that builds emotional intelligence."</a:t>
            </a:r>
          </a:p>
          <a:p>
            <a:pPr fontAlgn="base"/>
            <a:r>
              <a:rPr lang="en-GB" dirty="0"/>
              <a:t>Priscilla suggests asking questions like 'How did you feel when that happened?' 'I’m trying to imagine if that was uncomfortable for you?' or 'On a scale of 1-10, how comfortable did you feel?' in order to validate your child's feelings.</a:t>
            </a:r>
          </a:p>
          <a:p>
            <a:endParaRPr lang="en-GB" dirty="0"/>
          </a:p>
        </p:txBody>
      </p:sp>
    </p:spTree>
    <p:extLst>
      <p:ext uri="{BB962C8B-B14F-4D97-AF65-F5344CB8AC3E}">
        <p14:creationId xmlns:p14="http://schemas.microsoft.com/office/powerpoint/2010/main" val="646318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43E5B-7B6E-4780-8233-BE4E189A93CA}"/>
              </a:ext>
            </a:extLst>
          </p:cNvPr>
          <p:cNvSpPr>
            <a:spLocks noGrp="1"/>
          </p:cNvSpPr>
          <p:nvPr>
            <p:ph type="title"/>
          </p:nvPr>
        </p:nvSpPr>
        <p:spPr/>
        <p:txBody>
          <a:bodyPr/>
          <a:lstStyle/>
          <a:p>
            <a:r>
              <a:rPr lang="en-GB" b="1" dirty="0"/>
              <a:t>3. Model active listening</a:t>
            </a:r>
            <a:br>
              <a:rPr lang="en-GB" b="1" dirty="0"/>
            </a:br>
            <a:endParaRPr lang="en-GB" dirty="0"/>
          </a:p>
        </p:txBody>
      </p:sp>
      <p:sp>
        <p:nvSpPr>
          <p:cNvPr id="3" name="Content Placeholder 2">
            <a:extLst>
              <a:ext uri="{FF2B5EF4-FFF2-40B4-BE49-F238E27FC236}">
                <a16:creationId xmlns:a16="http://schemas.microsoft.com/office/drawing/2014/main" id="{F96202A0-E84A-43A0-A4AB-1B7754718400}"/>
              </a:ext>
            </a:extLst>
          </p:cNvPr>
          <p:cNvSpPr>
            <a:spLocks noGrp="1"/>
          </p:cNvSpPr>
          <p:nvPr>
            <p:ph idx="1"/>
          </p:nvPr>
        </p:nvSpPr>
        <p:spPr/>
        <p:txBody>
          <a:bodyPr/>
          <a:lstStyle/>
          <a:p>
            <a:pPr fontAlgn="base"/>
            <a:r>
              <a:rPr lang="en-GB" dirty="0"/>
              <a:t>Active listening goes beyond simply hearing the words the person talking is saying, and concentrating on the message they are trying to get across - including any non-verbal cues. It's an essential communication skill because it helps to better understand another person's point of view.</a:t>
            </a:r>
          </a:p>
          <a:p>
            <a:pPr fontAlgn="base"/>
            <a:r>
              <a:rPr lang="en-GB" dirty="0"/>
              <a:t>Anisa explains that by practicing active listening when your child is talking, you can teach it to your kids. "Show children how to pay attention to verbal and non-verbal cues when others are expressing their emotions. This skill fosters empathy and helps kids understand different perspectives and feelings," she explains, adding, "It also helps foster the understanding that not all communication is verbal."</a:t>
            </a:r>
          </a:p>
          <a:p>
            <a:endParaRPr lang="en-GB" dirty="0"/>
          </a:p>
        </p:txBody>
      </p:sp>
      <p:pic>
        <p:nvPicPr>
          <p:cNvPr id="4" name="Picture 3">
            <a:extLst>
              <a:ext uri="{FF2B5EF4-FFF2-40B4-BE49-F238E27FC236}">
                <a16:creationId xmlns:a16="http://schemas.microsoft.com/office/drawing/2014/main" id="{A49F6320-1C26-4863-B69E-F8A4B1F0DDEA}"/>
              </a:ext>
            </a:extLst>
          </p:cNvPr>
          <p:cNvPicPr>
            <a:picLocks noChangeAspect="1"/>
          </p:cNvPicPr>
          <p:nvPr/>
        </p:nvPicPr>
        <p:blipFill>
          <a:blip r:embed="rId2"/>
          <a:stretch>
            <a:fillRect/>
          </a:stretch>
        </p:blipFill>
        <p:spPr>
          <a:xfrm>
            <a:off x="8771466" y="292100"/>
            <a:ext cx="2590800" cy="1727200"/>
          </a:xfrm>
          <a:prstGeom prst="rect">
            <a:avLst/>
          </a:prstGeom>
        </p:spPr>
      </p:pic>
    </p:spTree>
    <p:extLst>
      <p:ext uri="{BB962C8B-B14F-4D97-AF65-F5344CB8AC3E}">
        <p14:creationId xmlns:p14="http://schemas.microsoft.com/office/powerpoint/2010/main" val="3299642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776FF-16EC-445A-AEC4-F19F416AEBE3}"/>
              </a:ext>
            </a:extLst>
          </p:cNvPr>
          <p:cNvSpPr>
            <a:spLocks noGrp="1"/>
          </p:cNvSpPr>
          <p:nvPr>
            <p:ph type="title"/>
          </p:nvPr>
        </p:nvSpPr>
        <p:spPr/>
        <p:txBody>
          <a:bodyPr/>
          <a:lstStyle/>
          <a:p>
            <a:r>
              <a:rPr lang="en-GB" b="1" dirty="0"/>
              <a:t>4. Use movement</a:t>
            </a:r>
            <a:br>
              <a:rPr lang="en-GB" b="1" dirty="0"/>
            </a:br>
            <a:endParaRPr lang="en-GB" dirty="0"/>
          </a:p>
        </p:txBody>
      </p:sp>
      <p:sp>
        <p:nvSpPr>
          <p:cNvPr id="3" name="Content Placeholder 2">
            <a:extLst>
              <a:ext uri="{FF2B5EF4-FFF2-40B4-BE49-F238E27FC236}">
                <a16:creationId xmlns:a16="http://schemas.microsoft.com/office/drawing/2014/main" id="{356DD1A3-7515-4AFE-83A5-5F2B03B0DE53}"/>
              </a:ext>
            </a:extLst>
          </p:cNvPr>
          <p:cNvSpPr>
            <a:spLocks noGrp="1"/>
          </p:cNvSpPr>
          <p:nvPr>
            <p:ph idx="1"/>
          </p:nvPr>
        </p:nvSpPr>
        <p:spPr>
          <a:xfrm>
            <a:off x="1778000" y="2133600"/>
            <a:ext cx="9726612" cy="3777622"/>
          </a:xfrm>
        </p:spPr>
        <p:txBody>
          <a:bodyPr>
            <a:normAutofit lnSpcReduction="10000"/>
          </a:bodyPr>
          <a:lstStyle/>
          <a:p>
            <a:pPr fontAlgn="base"/>
            <a:r>
              <a:rPr lang="en-GB" dirty="0"/>
              <a:t>A study published in the journal </a:t>
            </a:r>
            <a:r>
              <a:rPr lang="en-GB" dirty="0">
                <a:hlinkClick r:id="rId2"/>
              </a:rPr>
              <a:t>Learning, Culture and Social Interaction</a:t>
            </a:r>
            <a:r>
              <a:rPr lang="en-GB" dirty="0"/>
              <a:t> explored how movement helped learning around abstract concepts of emotion when studying two Year 1 classes (children aged 5-6).</a:t>
            </a:r>
          </a:p>
          <a:p>
            <a:pPr fontAlgn="base"/>
            <a:r>
              <a:rPr lang="en-GB" dirty="0"/>
              <a:t>Using guided and improvisational dance, a movement was used as a mean-making tool to prompt embodied experience and talk. The researchers called the process Developing Understandings of Emotions through Movement  (DUEM) and noted that it has the double benefit not only of the movement itself but also of making meanings for complex concepts - such as emotion - through the embodiment and exploration of physical metaphors.</a:t>
            </a:r>
            <a:br>
              <a:rPr lang="en-GB" dirty="0"/>
            </a:br>
            <a:br>
              <a:rPr lang="en-GB" dirty="0"/>
            </a:br>
            <a:r>
              <a:rPr lang="en-GB" dirty="0"/>
              <a:t>You could try encouraging your kid to express the way they're feeling by using their entire body, helping them to become aware of the emotion they are experiencing by paying attention to the way their body moves and feels.</a:t>
            </a:r>
          </a:p>
          <a:p>
            <a:endParaRPr lang="en-GB" dirty="0"/>
          </a:p>
        </p:txBody>
      </p:sp>
    </p:spTree>
    <p:extLst>
      <p:ext uri="{BB962C8B-B14F-4D97-AF65-F5344CB8AC3E}">
        <p14:creationId xmlns:p14="http://schemas.microsoft.com/office/powerpoint/2010/main" val="2527498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2BBFC-E39E-4EF9-A548-5F536E2D9FC2}"/>
              </a:ext>
            </a:extLst>
          </p:cNvPr>
          <p:cNvSpPr>
            <a:spLocks noGrp="1"/>
          </p:cNvSpPr>
          <p:nvPr>
            <p:ph type="title"/>
          </p:nvPr>
        </p:nvSpPr>
        <p:spPr/>
        <p:txBody>
          <a:bodyPr/>
          <a:lstStyle/>
          <a:p>
            <a:r>
              <a:rPr lang="en-GB" b="1" dirty="0"/>
              <a:t>5. Don't look to solutions</a:t>
            </a:r>
            <a:br>
              <a:rPr lang="en-GB" b="1" dirty="0"/>
            </a:br>
            <a:endParaRPr lang="en-GB" b="1" dirty="0"/>
          </a:p>
        </p:txBody>
      </p:sp>
      <p:sp>
        <p:nvSpPr>
          <p:cNvPr id="3" name="Content Placeholder 2">
            <a:extLst>
              <a:ext uri="{FF2B5EF4-FFF2-40B4-BE49-F238E27FC236}">
                <a16:creationId xmlns:a16="http://schemas.microsoft.com/office/drawing/2014/main" id="{3FD08A6A-CA6D-4B83-B355-2878EDFA2891}"/>
              </a:ext>
            </a:extLst>
          </p:cNvPr>
          <p:cNvSpPr>
            <a:spLocks noGrp="1"/>
          </p:cNvSpPr>
          <p:nvPr>
            <p:ph idx="1"/>
          </p:nvPr>
        </p:nvSpPr>
        <p:spPr>
          <a:xfrm>
            <a:off x="1896533" y="2133600"/>
            <a:ext cx="9608079" cy="3777622"/>
          </a:xfrm>
        </p:spPr>
        <p:txBody>
          <a:bodyPr>
            <a:normAutofit lnSpcReduction="10000"/>
          </a:bodyPr>
          <a:lstStyle/>
          <a:p>
            <a:r>
              <a:rPr lang="en-GB" dirty="0"/>
              <a:t>Priscilla explains, "When children have their feelings solved immediately, or are met with expressions like 'oh it's not that bad' or 'you will feel better tomorrow', they don’t learn to be with or feel their feelings."</a:t>
            </a:r>
          </a:p>
          <a:p>
            <a:endParaRPr lang="en-GB" dirty="0"/>
          </a:p>
          <a:p>
            <a:r>
              <a:rPr lang="en-GB" dirty="0"/>
              <a:t>She adds, "Children need to know that there are times in life when they will feel sad, furious, devastated or that life is terribly unfair and a parent’s job is to help their children learn to feel those feelings rather than to try and negate or get rid of them straight away."</a:t>
            </a:r>
          </a:p>
          <a:p>
            <a:endParaRPr lang="en-GB" dirty="0"/>
          </a:p>
          <a:p>
            <a:r>
              <a:rPr lang="en-GB" dirty="0"/>
              <a:t>Priscilla explains that children who can bear their feelings are more emotionally intelligent - let them sit in their feelings by listening to them and asking them questions, rather than trying to make things better straight away.</a:t>
            </a:r>
          </a:p>
        </p:txBody>
      </p:sp>
    </p:spTree>
    <p:extLst>
      <p:ext uri="{BB962C8B-B14F-4D97-AF65-F5344CB8AC3E}">
        <p14:creationId xmlns:p14="http://schemas.microsoft.com/office/powerpoint/2010/main" val="2387160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4141D-A27A-4961-AB01-DA42FB153F37}"/>
              </a:ext>
            </a:extLst>
          </p:cNvPr>
          <p:cNvSpPr>
            <a:spLocks noGrp="1"/>
          </p:cNvSpPr>
          <p:nvPr>
            <p:ph type="title"/>
          </p:nvPr>
        </p:nvSpPr>
        <p:spPr/>
        <p:txBody>
          <a:bodyPr/>
          <a:lstStyle/>
          <a:p>
            <a:r>
              <a:rPr lang="en-GB" b="1" dirty="0"/>
              <a:t>6. Teach empathy</a:t>
            </a:r>
            <a:br>
              <a:rPr lang="en-GB" b="1" dirty="0"/>
            </a:br>
            <a:endParaRPr lang="en-GB" dirty="0"/>
          </a:p>
        </p:txBody>
      </p:sp>
      <p:sp>
        <p:nvSpPr>
          <p:cNvPr id="3" name="Content Placeholder 2">
            <a:extLst>
              <a:ext uri="{FF2B5EF4-FFF2-40B4-BE49-F238E27FC236}">
                <a16:creationId xmlns:a16="http://schemas.microsoft.com/office/drawing/2014/main" id="{3A9255A4-0BD9-4703-996E-636589CC8679}"/>
              </a:ext>
            </a:extLst>
          </p:cNvPr>
          <p:cNvSpPr>
            <a:spLocks noGrp="1"/>
          </p:cNvSpPr>
          <p:nvPr>
            <p:ph idx="1"/>
          </p:nvPr>
        </p:nvSpPr>
        <p:spPr>
          <a:xfrm>
            <a:off x="1871133" y="2133600"/>
            <a:ext cx="9633479" cy="3777622"/>
          </a:xfrm>
        </p:spPr>
        <p:txBody>
          <a:bodyPr/>
          <a:lstStyle/>
          <a:p>
            <a:pPr fontAlgn="base"/>
            <a:r>
              <a:rPr lang="en-GB" dirty="0"/>
              <a:t>Teaching children to not take things at face value and instead wonder how the feelings of another person might be making them behave is key to fostering emotional intelligence.</a:t>
            </a:r>
          </a:p>
          <a:p>
            <a:pPr fontAlgn="base"/>
            <a:r>
              <a:rPr lang="en-GB" dirty="0"/>
              <a:t>Priscilla explains, "When children can understand that people’s behaviour is often influenced by and driven by their feelings, they can start to relate to people in an emotionally intelligent way."</a:t>
            </a:r>
          </a:p>
          <a:p>
            <a:pPr fontAlgn="base"/>
            <a:r>
              <a:rPr lang="en-GB" dirty="0"/>
              <a:t>Encourage your kids to think about how another person might have different feelings towards a situation than they do themselves. You could discuss what a film character might be feeling in a certain scene to help teach this skill.</a:t>
            </a:r>
          </a:p>
          <a:p>
            <a:endParaRPr lang="en-GB" dirty="0"/>
          </a:p>
        </p:txBody>
      </p:sp>
    </p:spTree>
    <p:extLst>
      <p:ext uri="{BB962C8B-B14F-4D97-AF65-F5344CB8AC3E}">
        <p14:creationId xmlns:p14="http://schemas.microsoft.com/office/powerpoint/2010/main" val="3868582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99533-D721-4528-8AB8-252AFF42C4DF}"/>
              </a:ext>
            </a:extLst>
          </p:cNvPr>
          <p:cNvSpPr>
            <a:spLocks noGrp="1"/>
          </p:cNvSpPr>
          <p:nvPr>
            <p:ph type="title"/>
          </p:nvPr>
        </p:nvSpPr>
        <p:spPr/>
        <p:txBody>
          <a:bodyPr/>
          <a:lstStyle/>
          <a:p>
            <a:r>
              <a:rPr lang="en-GB" b="1" dirty="0"/>
              <a:t>7. Practice mindfulness</a:t>
            </a:r>
            <a:br>
              <a:rPr lang="en-GB" b="1" dirty="0"/>
            </a:br>
            <a:endParaRPr lang="en-GB" dirty="0"/>
          </a:p>
        </p:txBody>
      </p:sp>
      <p:sp>
        <p:nvSpPr>
          <p:cNvPr id="3" name="Content Placeholder 2">
            <a:extLst>
              <a:ext uri="{FF2B5EF4-FFF2-40B4-BE49-F238E27FC236}">
                <a16:creationId xmlns:a16="http://schemas.microsoft.com/office/drawing/2014/main" id="{765C4FA0-F431-4235-B5EC-36582957EAD4}"/>
              </a:ext>
            </a:extLst>
          </p:cNvPr>
          <p:cNvSpPr>
            <a:spLocks noGrp="1"/>
          </p:cNvSpPr>
          <p:nvPr>
            <p:ph idx="1"/>
          </p:nvPr>
        </p:nvSpPr>
        <p:spPr>
          <a:xfrm>
            <a:off x="2209800" y="2133600"/>
            <a:ext cx="9294812" cy="3777622"/>
          </a:xfrm>
        </p:spPr>
        <p:txBody>
          <a:bodyPr/>
          <a:lstStyle/>
          <a:p>
            <a:pPr fontAlgn="base"/>
            <a:r>
              <a:rPr lang="en-GB" dirty="0"/>
              <a:t>"Simple practices, such as deep breathing or guided imagery can provide tools for emotional regulation," explains parenting coach Anisa.</a:t>
            </a:r>
          </a:p>
          <a:p>
            <a:pPr fontAlgn="base"/>
            <a:r>
              <a:rPr lang="en-GB" dirty="0"/>
              <a:t>Engaging a child’s senses in the moment is a quick way to bring mindfulness into their experiences and these techniques contribute to a child's overall emotional resilience. Check out these </a:t>
            </a:r>
            <a:r>
              <a:rPr lang="en-GB" dirty="0">
                <a:hlinkClick r:id="rId2"/>
              </a:rPr>
              <a:t>mindfulness activities for kids</a:t>
            </a:r>
            <a:r>
              <a:rPr lang="en-GB" dirty="0"/>
              <a:t> for inspiration.</a:t>
            </a:r>
          </a:p>
          <a:p>
            <a:endParaRPr lang="en-GB" dirty="0"/>
          </a:p>
        </p:txBody>
      </p:sp>
    </p:spTree>
    <p:extLst>
      <p:ext uri="{BB962C8B-B14F-4D97-AF65-F5344CB8AC3E}">
        <p14:creationId xmlns:p14="http://schemas.microsoft.com/office/powerpoint/2010/main" val="1778912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70AC6-094B-4733-A0B9-FD51E648F1E7}"/>
              </a:ext>
            </a:extLst>
          </p:cNvPr>
          <p:cNvSpPr>
            <a:spLocks noGrp="1"/>
          </p:cNvSpPr>
          <p:nvPr>
            <p:ph type="title"/>
          </p:nvPr>
        </p:nvSpPr>
        <p:spPr/>
        <p:txBody>
          <a:bodyPr/>
          <a:lstStyle/>
          <a:p>
            <a:r>
              <a:rPr lang="en-GB" b="1" dirty="0"/>
              <a:t>8. Show your own emotions</a:t>
            </a:r>
            <a:br>
              <a:rPr lang="en-GB" b="1" dirty="0"/>
            </a:br>
            <a:endParaRPr lang="en-GB" dirty="0"/>
          </a:p>
        </p:txBody>
      </p:sp>
      <p:sp>
        <p:nvSpPr>
          <p:cNvPr id="3" name="Content Placeholder 2">
            <a:extLst>
              <a:ext uri="{FF2B5EF4-FFF2-40B4-BE49-F238E27FC236}">
                <a16:creationId xmlns:a16="http://schemas.microsoft.com/office/drawing/2014/main" id="{F4E2542F-A50A-4BF7-9EAF-CCD2466F9450}"/>
              </a:ext>
            </a:extLst>
          </p:cNvPr>
          <p:cNvSpPr>
            <a:spLocks noGrp="1"/>
          </p:cNvSpPr>
          <p:nvPr>
            <p:ph idx="1"/>
          </p:nvPr>
        </p:nvSpPr>
        <p:spPr>
          <a:xfrm>
            <a:off x="1938867" y="2133600"/>
            <a:ext cx="9565745" cy="3777622"/>
          </a:xfrm>
        </p:spPr>
        <p:txBody>
          <a:bodyPr/>
          <a:lstStyle/>
          <a:p>
            <a:pPr fontAlgn="base"/>
            <a:r>
              <a:rPr lang="en-GB" dirty="0"/>
              <a:t>Children need to see emotions being shown and talked about, Priscilla tells us, so it's important that you can show yours to them and explain your feelings. </a:t>
            </a:r>
          </a:p>
          <a:p>
            <a:pPr fontAlgn="base"/>
            <a:endParaRPr lang="en-GB" dirty="0"/>
          </a:p>
          <a:p>
            <a:pPr fontAlgn="base"/>
            <a:r>
              <a:rPr lang="en-GB" dirty="0"/>
              <a:t>"Let them know why you suddenly feel angry when the house is in a muddle of toys, or explain why your work meeting was uncomfortable for you," Priscilla says. "They need to see the most important people in their lives have big feelings and can talk about them."</a:t>
            </a:r>
          </a:p>
          <a:p>
            <a:endParaRPr lang="en-GB" dirty="0"/>
          </a:p>
        </p:txBody>
      </p:sp>
    </p:spTree>
    <p:extLst>
      <p:ext uri="{BB962C8B-B14F-4D97-AF65-F5344CB8AC3E}">
        <p14:creationId xmlns:p14="http://schemas.microsoft.com/office/powerpoint/2010/main" val="2504114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88C87D-A4E8-4F3F-9FC4-E4C114C1E2E9}"/>
              </a:ext>
            </a:extLst>
          </p:cNvPr>
          <p:cNvSpPr/>
          <p:nvPr/>
        </p:nvSpPr>
        <p:spPr>
          <a:xfrm>
            <a:off x="3048000" y="2136339"/>
            <a:ext cx="8674100" cy="2862322"/>
          </a:xfrm>
          <a:prstGeom prst="rect">
            <a:avLst/>
          </a:prstGeom>
        </p:spPr>
        <p:txBody>
          <a:bodyPr wrap="square">
            <a:spAutoFit/>
          </a:bodyPr>
          <a:lstStyle/>
          <a:p>
            <a:endParaRPr lang="en-GB" dirty="0"/>
          </a:p>
          <a:p>
            <a:r>
              <a:rPr lang="en-GB" dirty="0"/>
              <a:t>Children increasingly experience emotions through digital interactions.</a:t>
            </a:r>
          </a:p>
          <a:p>
            <a:r>
              <a:rPr lang="en-GB" dirty="0"/>
              <a:t>Encourage children to:</a:t>
            </a:r>
          </a:p>
          <a:p>
            <a:endParaRPr lang="en-GB" dirty="0"/>
          </a:p>
          <a:p>
            <a:pPr marL="285750" indent="-285750">
              <a:buFont typeface="Wingdings" panose="05000000000000000000" pitchFamily="2" charset="2"/>
              <a:buChar char="v"/>
            </a:pPr>
            <a:r>
              <a:rPr lang="en-GB" dirty="0"/>
              <a:t>Notice how online content makes them feel.</a:t>
            </a:r>
          </a:p>
          <a:p>
            <a:pPr marL="285750" indent="-285750">
              <a:buFont typeface="Wingdings" panose="05000000000000000000" pitchFamily="2" charset="2"/>
              <a:buChar char="v"/>
            </a:pPr>
            <a:r>
              <a:rPr lang="en-GB" dirty="0"/>
              <a:t>Recognise when social media affects their mood.</a:t>
            </a:r>
          </a:p>
          <a:p>
            <a:pPr marL="285750" indent="-285750">
              <a:buFont typeface="Wingdings" panose="05000000000000000000" pitchFamily="2" charset="2"/>
              <a:buChar char="v"/>
            </a:pPr>
            <a:r>
              <a:rPr lang="en-GB" dirty="0"/>
              <a:t>Understand that online messages can be misunderstood.</a:t>
            </a:r>
          </a:p>
          <a:p>
            <a:pPr marL="285750" indent="-285750">
              <a:buFont typeface="Wingdings" panose="05000000000000000000" pitchFamily="2" charset="2"/>
              <a:buChar char="v"/>
            </a:pPr>
            <a:r>
              <a:rPr lang="en-GB" dirty="0"/>
              <a:t>Take a break when online activity causes worry or frustration.</a:t>
            </a:r>
          </a:p>
          <a:p>
            <a:endParaRPr lang="en-GB" dirty="0"/>
          </a:p>
          <a:p>
            <a:r>
              <a:rPr lang="en-GB" b="1" dirty="0"/>
              <a:t>Parent tip: Ask, "How did that app, game or video make you feel today?"</a:t>
            </a:r>
          </a:p>
        </p:txBody>
      </p:sp>
      <p:sp>
        <p:nvSpPr>
          <p:cNvPr id="3" name="Rectangle 2">
            <a:extLst>
              <a:ext uri="{FF2B5EF4-FFF2-40B4-BE49-F238E27FC236}">
                <a16:creationId xmlns:a16="http://schemas.microsoft.com/office/drawing/2014/main" id="{BA327220-F47E-4664-B08E-20B6019B50A0}"/>
              </a:ext>
            </a:extLst>
          </p:cNvPr>
          <p:cNvSpPr/>
          <p:nvPr/>
        </p:nvSpPr>
        <p:spPr>
          <a:xfrm>
            <a:off x="3048000" y="1009134"/>
            <a:ext cx="5524269" cy="369332"/>
          </a:xfrm>
          <a:prstGeom prst="rect">
            <a:avLst/>
          </a:prstGeom>
        </p:spPr>
        <p:txBody>
          <a:bodyPr wrap="none">
            <a:spAutoFit/>
          </a:bodyPr>
          <a:lstStyle/>
          <a:p>
            <a:r>
              <a:rPr lang="en-GB" b="1" dirty="0"/>
              <a:t>9. Teach Children to Recognise Emotions Online</a:t>
            </a:r>
          </a:p>
        </p:txBody>
      </p:sp>
    </p:spTree>
    <p:extLst>
      <p:ext uri="{BB962C8B-B14F-4D97-AF65-F5344CB8AC3E}">
        <p14:creationId xmlns:p14="http://schemas.microsoft.com/office/powerpoint/2010/main" val="730951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929D9-0236-4675-B829-6CAAFBE6B999}"/>
              </a:ext>
            </a:extLst>
          </p:cNvPr>
          <p:cNvSpPr>
            <a:spLocks noGrp="1"/>
          </p:cNvSpPr>
          <p:nvPr>
            <p:ph type="title"/>
          </p:nvPr>
        </p:nvSpPr>
        <p:spPr/>
        <p:txBody>
          <a:bodyPr/>
          <a:lstStyle/>
          <a:p>
            <a:r>
              <a:rPr lang="en-GB" dirty="0"/>
              <a:t>10. Help Children Spot "Big Feelings" in Their Bodies</a:t>
            </a:r>
          </a:p>
        </p:txBody>
      </p:sp>
      <p:sp>
        <p:nvSpPr>
          <p:cNvPr id="6" name="Content Placeholder 5">
            <a:extLst>
              <a:ext uri="{FF2B5EF4-FFF2-40B4-BE49-F238E27FC236}">
                <a16:creationId xmlns:a16="http://schemas.microsoft.com/office/drawing/2014/main" id="{184B5600-E711-45A5-AC3D-28C277666D6A}"/>
              </a:ext>
            </a:extLst>
          </p:cNvPr>
          <p:cNvSpPr>
            <a:spLocks noGrp="1"/>
          </p:cNvSpPr>
          <p:nvPr>
            <p:ph idx="1"/>
          </p:nvPr>
        </p:nvSpPr>
        <p:spPr/>
        <p:txBody>
          <a:bodyPr/>
          <a:lstStyle/>
          <a:p>
            <a:r>
              <a:rPr lang="en-GB" dirty="0"/>
              <a:t>Children often notice physical signs before they can name </a:t>
            </a:r>
            <a:r>
              <a:rPr lang="en-GB" dirty="0" err="1"/>
              <a:t>emotions.Teach</a:t>
            </a:r>
            <a:r>
              <a:rPr lang="en-GB" dirty="0"/>
              <a:t> children to recognise:</a:t>
            </a:r>
          </a:p>
          <a:p>
            <a:r>
              <a:rPr lang="en-GB" dirty="0"/>
              <a:t>A racing heart</a:t>
            </a:r>
          </a:p>
          <a:p>
            <a:r>
              <a:rPr lang="en-GB" dirty="0"/>
              <a:t>Tense muscles</a:t>
            </a:r>
          </a:p>
          <a:p>
            <a:r>
              <a:rPr lang="en-GB" dirty="0"/>
              <a:t> Sweaty hands,</a:t>
            </a:r>
          </a:p>
          <a:p>
            <a:r>
              <a:rPr lang="en-GB" dirty="0"/>
              <a:t> A tummy ache</a:t>
            </a:r>
          </a:p>
          <a:p>
            <a:r>
              <a:rPr lang="en-GB" dirty="0"/>
              <a:t>Feeling restless or fidgety</a:t>
            </a:r>
          </a:p>
          <a:p>
            <a:endParaRPr lang="en-GB" dirty="0"/>
          </a:p>
          <a:p>
            <a:pPr marL="0" indent="0">
              <a:buNone/>
            </a:pPr>
            <a:r>
              <a:rPr lang="en-GB" dirty="0"/>
              <a:t>This helps children understand when emotions are building and when they may need support.</a:t>
            </a:r>
          </a:p>
        </p:txBody>
      </p:sp>
    </p:spTree>
    <p:extLst>
      <p:ext uri="{BB962C8B-B14F-4D97-AF65-F5344CB8AC3E}">
        <p14:creationId xmlns:p14="http://schemas.microsoft.com/office/powerpoint/2010/main" val="28137560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BB01D-0EA1-40A0-AD1B-569C01014F7C}"/>
              </a:ext>
            </a:extLst>
          </p:cNvPr>
          <p:cNvSpPr>
            <a:spLocks noGrp="1"/>
          </p:cNvSpPr>
          <p:nvPr>
            <p:ph type="title"/>
          </p:nvPr>
        </p:nvSpPr>
        <p:spPr/>
        <p:txBody>
          <a:bodyPr/>
          <a:lstStyle/>
          <a:p>
            <a:r>
              <a:rPr lang="en-GB" dirty="0"/>
              <a:t>11. Teach Emotional Recovery</a:t>
            </a:r>
          </a:p>
        </p:txBody>
      </p:sp>
      <p:sp>
        <p:nvSpPr>
          <p:cNvPr id="3" name="Content Placeholder 2">
            <a:extLst>
              <a:ext uri="{FF2B5EF4-FFF2-40B4-BE49-F238E27FC236}">
                <a16:creationId xmlns:a16="http://schemas.microsoft.com/office/drawing/2014/main" id="{258C8E86-CFFF-40AD-AA41-6BC5D4770A1C}"/>
              </a:ext>
            </a:extLst>
          </p:cNvPr>
          <p:cNvSpPr>
            <a:spLocks noGrp="1"/>
          </p:cNvSpPr>
          <p:nvPr>
            <p:ph idx="1"/>
          </p:nvPr>
        </p:nvSpPr>
        <p:spPr/>
        <p:txBody>
          <a:bodyPr/>
          <a:lstStyle/>
          <a:p>
            <a:r>
              <a:rPr lang="en-GB" dirty="0"/>
              <a:t>Emotional intelligence is not just recognising feelings. It is learning how to recover after difficult experiences.</a:t>
            </a:r>
          </a:p>
          <a:p>
            <a:r>
              <a:rPr lang="en-GB" dirty="0"/>
              <a:t>Help children </a:t>
            </a:r>
            <a:r>
              <a:rPr lang="en-GB" dirty="0" err="1"/>
              <a:t>learn:It's</a:t>
            </a:r>
            <a:r>
              <a:rPr lang="en-GB" dirty="0"/>
              <a:t> okay to make mistakes.</a:t>
            </a:r>
          </a:p>
          <a:p>
            <a:r>
              <a:rPr lang="en-GB" dirty="0"/>
              <a:t>Everybody has difficult days.</a:t>
            </a:r>
          </a:p>
          <a:p>
            <a:r>
              <a:rPr lang="en-GB" dirty="0"/>
              <a:t>Feelings change over time.</a:t>
            </a:r>
          </a:p>
          <a:p>
            <a:r>
              <a:rPr lang="en-GB" dirty="0"/>
              <a:t>They can ask for help when they need it.</a:t>
            </a:r>
          </a:p>
          <a:p>
            <a:r>
              <a:rPr lang="en-GB" dirty="0"/>
              <a:t>Useful question:</a:t>
            </a:r>
          </a:p>
          <a:p>
            <a:pPr marL="0" indent="0">
              <a:buNone/>
            </a:pPr>
            <a:r>
              <a:rPr lang="en-GB" dirty="0"/>
              <a:t>"What could help you feel a little better right now?"</a:t>
            </a:r>
          </a:p>
        </p:txBody>
      </p:sp>
    </p:spTree>
    <p:extLst>
      <p:ext uri="{BB962C8B-B14F-4D97-AF65-F5344CB8AC3E}">
        <p14:creationId xmlns:p14="http://schemas.microsoft.com/office/powerpoint/2010/main" val="18895132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669E1-7823-4E53-B631-D672B5775FF5}"/>
              </a:ext>
            </a:extLst>
          </p:cNvPr>
          <p:cNvSpPr>
            <a:spLocks noGrp="1"/>
          </p:cNvSpPr>
          <p:nvPr>
            <p:ph type="title"/>
          </p:nvPr>
        </p:nvSpPr>
        <p:spPr/>
        <p:txBody>
          <a:bodyPr/>
          <a:lstStyle/>
          <a:p>
            <a:r>
              <a:rPr lang="en-GB" dirty="0"/>
              <a:t>12. Encourage Problem-Solving After Validation</a:t>
            </a:r>
          </a:p>
        </p:txBody>
      </p:sp>
      <p:graphicFrame>
        <p:nvGraphicFramePr>
          <p:cNvPr id="4" name="Content Placeholder 3">
            <a:extLst>
              <a:ext uri="{FF2B5EF4-FFF2-40B4-BE49-F238E27FC236}">
                <a16:creationId xmlns:a16="http://schemas.microsoft.com/office/drawing/2014/main" id="{2E4717DC-7F21-430C-8E2A-43FA3B742AE1}"/>
              </a:ext>
            </a:extLst>
          </p:cNvPr>
          <p:cNvGraphicFramePr>
            <a:graphicFrameLocks noGrp="1"/>
          </p:cNvGraphicFramePr>
          <p:nvPr>
            <p:ph idx="1"/>
            <p:extLst>
              <p:ext uri="{D42A27DB-BD31-4B8C-83A1-F6EECF244321}">
                <p14:modId xmlns:p14="http://schemas.microsoft.com/office/powerpoint/2010/main" val="614508234"/>
              </p:ext>
            </p:extLst>
          </p:nvPr>
        </p:nvGraphicFramePr>
        <p:xfrm>
          <a:off x="2589213" y="2834005"/>
          <a:ext cx="8915400" cy="3383280"/>
        </p:xfrm>
        <a:graphic>
          <a:graphicData uri="http://schemas.openxmlformats.org/drawingml/2006/table">
            <a:tbl>
              <a:tblPr/>
              <a:tblGrid>
                <a:gridCol w="8915400">
                  <a:extLst>
                    <a:ext uri="{9D8B030D-6E8A-4147-A177-3AD203B41FA5}">
                      <a16:colId xmlns:a16="http://schemas.microsoft.com/office/drawing/2014/main" val="1407113547"/>
                    </a:ext>
                  </a:extLst>
                </a:gridCol>
              </a:tblGrid>
              <a:tr h="0">
                <a:tc>
                  <a:txBody>
                    <a:bodyPr/>
                    <a:lstStyle/>
                    <a:p>
                      <a:pPr fontAlgn="t"/>
                      <a:r>
                        <a:rPr lang="en-GB" sz="2400" b="0" i="0" dirty="0">
                          <a:effectLst/>
                          <a:latin typeface="Segoe UI" panose="020B0502040204020203" pitchFamily="34" charset="0"/>
                        </a:rPr>
                        <a:t>Once feelings have been acknowledged:</a:t>
                      </a:r>
                    </a:p>
                    <a:p>
                      <a:pPr fontAlgn="t">
                        <a:buFont typeface="+mj-lt"/>
                        <a:buAutoNum type="arabicPeriod"/>
                      </a:pPr>
                      <a:r>
                        <a:rPr lang="en-GB" sz="2400" b="0" i="0" dirty="0">
                          <a:effectLst/>
                          <a:latin typeface="Segoe UI" panose="020B0502040204020203" pitchFamily="34" charset="0"/>
                        </a:rPr>
                        <a:t>Name the emotion.</a:t>
                      </a:r>
                    </a:p>
                    <a:p>
                      <a:pPr fontAlgn="t">
                        <a:buFont typeface="+mj-lt"/>
                        <a:buAutoNum type="arabicPeriod"/>
                      </a:pPr>
                      <a:r>
                        <a:rPr lang="en-GB" sz="2400" b="0" i="0" dirty="0">
                          <a:effectLst/>
                          <a:latin typeface="Segoe UI" panose="020B0502040204020203" pitchFamily="34" charset="0"/>
                        </a:rPr>
                        <a:t>Validate the feeling.</a:t>
                      </a:r>
                    </a:p>
                    <a:p>
                      <a:pPr fontAlgn="t">
                        <a:buFont typeface="+mj-lt"/>
                        <a:buAutoNum type="arabicPeriod"/>
                      </a:pPr>
                      <a:r>
                        <a:rPr lang="en-GB" sz="2400" b="0" i="0" dirty="0">
                          <a:effectLst/>
                          <a:latin typeface="Segoe UI" panose="020B0502040204020203" pitchFamily="34" charset="0"/>
                        </a:rPr>
                        <a:t>Explore possible next steps together.</a:t>
                      </a:r>
                    </a:p>
                    <a:p>
                      <a:pPr fontAlgn="t"/>
                      <a:r>
                        <a:rPr lang="en-GB" sz="2400" b="0" i="0" dirty="0">
                          <a:effectLst/>
                          <a:latin typeface="Segoe UI" panose="020B0502040204020203" pitchFamily="34" charset="0"/>
                        </a:rPr>
                        <a:t>For example:</a:t>
                      </a:r>
                    </a:p>
                    <a:p>
                      <a:pPr fontAlgn="t"/>
                      <a:r>
                        <a:rPr lang="en-GB" sz="2400" b="0" i="0" dirty="0">
                          <a:effectLst/>
                          <a:latin typeface="Segoe UI" panose="020B0502040204020203" pitchFamily="34" charset="0"/>
                        </a:rPr>
                        <a:t>"I can see you're disappointed. What do you think would help next time?"</a:t>
                      </a:r>
                    </a:p>
                    <a:p>
                      <a:pPr fontAlgn="t"/>
                      <a:r>
                        <a:rPr lang="en-GB" sz="2400" b="0" i="0" dirty="0">
                          <a:effectLst/>
                          <a:latin typeface="Segoe UI" panose="020B0502040204020203" pitchFamily="34" charset="0"/>
                        </a:rPr>
                        <a:t>This promotes resilience and independence.</a:t>
                      </a:r>
                    </a:p>
                  </a:txBody>
                  <a:tcP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548236519"/>
                  </a:ext>
                </a:extLst>
              </a:tr>
              <a:tr h="0">
                <a:tc>
                  <a:txBody>
                    <a:bodyPr/>
                    <a:lstStyle/>
                    <a:p>
                      <a:endParaRPr lang="en-GB" dirty="0"/>
                    </a:p>
                  </a:txBody>
                  <a:tcPr>
                    <a:lnT w="9525"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3249071053"/>
                  </a:ext>
                </a:extLst>
              </a:tr>
            </a:tbl>
          </a:graphicData>
        </a:graphic>
      </p:graphicFrame>
    </p:spTree>
    <p:extLst>
      <p:ext uri="{BB962C8B-B14F-4D97-AF65-F5344CB8AC3E}">
        <p14:creationId xmlns:p14="http://schemas.microsoft.com/office/powerpoint/2010/main" val="3305357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39F82-2C4D-480D-8B9D-F1893CE80FC2}"/>
              </a:ext>
            </a:extLst>
          </p:cNvPr>
          <p:cNvSpPr>
            <a:spLocks noGrp="1"/>
          </p:cNvSpPr>
          <p:nvPr>
            <p:ph type="title"/>
          </p:nvPr>
        </p:nvSpPr>
        <p:spPr/>
        <p:txBody>
          <a:bodyPr/>
          <a:lstStyle/>
          <a:p>
            <a:r>
              <a:rPr lang="en-GB" dirty="0"/>
              <a:t>13. Develop Gratitude and Reflection</a:t>
            </a:r>
          </a:p>
        </p:txBody>
      </p:sp>
      <p:graphicFrame>
        <p:nvGraphicFramePr>
          <p:cNvPr id="4" name="Content Placeholder 3">
            <a:extLst>
              <a:ext uri="{FF2B5EF4-FFF2-40B4-BE49-F238E27FC236}">
                <a16:creationId xmlns:a16="http://schemas.microsoft.com/office/drawing/2014/main" id="{8B8BACB5-96D9-4AC9-95A4-FA9699AFE7CB}"/>
              </a:ext>
            </a:extLst>
          </p:cNvPr>
          <p:cNvGraphicFramePr>
            <a:graphicFrameLocks noGrp="1"/>
          </p:cNvGraphicFramePr>
          <p:nvPr>
            <p:ph idx="1"/>
            <p:extLst>
              <p:ext uri="{D42A27DB-BD31-4B8C-83A1-F6EECF244321}">
                <p14:modId xmlns:p14="http://schemas.microsoft.com/office/powerpoint/2010/main" val="2341213750"/>
              </p:ext>
            </p:extLst>
          </p:nvPr>
        </p:nvGraphicFramePr>
        <p:xfrm>
          <a:off x="2386013" y="1729105"/>
          <a:ext cx="8915400" cy="4846320"/>
        </p:xfrm>
        <a:graphic>
          <a:graphicData uri="http://schemas.openxmlformats.org/drawingml/2006/table">
            <a:tbl>
              <a:tblPr/>
              <a:tblGrid>
                <a:gridCol w="8915400">
                  <a:extLst>
                    <a:ext uri="{9D8B030D-6E8A-4147-A177-3AD203B41FA5}">
                      <a16:colId xmlns:a16="http://schemas.microsoft.com/office/drawing/2014/main" val="3272505985"/>
                    </a:ext>
                  </a:extLst>
                </a:gridCol>
              </a:tblGrid>
              <a:tr h="0">
                <a:tc>
                  <a:txBody>
                    <a:bodyPr/>
                    <a:lstStyle/>
                    <a:p>
                      <a:pPr fontAlgn="t"/>
                      <a:r>
                        <a:rPr lang="en-GB" sz="3200" b="0" i="0" dirty="0">
                          <a:effectLst/>
                          <a:latin typeface="Segoe UI" panose="020B0502040204020203" pitchFamily="34" charset="0"/>
                        </a:rPr>
                        <a:t>Simple daily reflection helps children become more self-aware.</a:t>
                      </a:r>
                    </a:p>
                    <a:p>
                      <a:pPr fontAlgn="t"/>
                      <a:r>
                        <a:rPr lang="en-GB" sz="3200" b="0" i="0" dirty="0">
                          <a:effectLst/>
                          <a:latin typeface="Segoe UI" panose="020B0502040204020203" pitchFamily="34" charset="0"/>
                        </a:rPr>
                        <a:t>Ask:</a:t>
                      </a:r>
                    </a:p>
                    <a:p>
                      <a:pPr fontAlgn="t">
                        <a:buFont typeface="Arial" panose="020B0604020202020204" pitchFamily="34" charset="0"/>
                        <a:buChar char="•"/>
                      </a:pPr>
                      <a:r>
                        <a:rPr lang="en-GB" sz="3200" b="0" i="0" dirty="0">
                          <a:effectLst/>
                          <a:latin typeface="Segoe UI" panose="020B0502040204020203" pitchFamily="34" charset="0"/>
                        </a:rPr>
                        <a:t>What made you smile today?</a:t>
                      </a:r>
                    </a:p>
                    <a:p>
                      <a:pPr fontAlgn="t">
                        <a:buFont typeface="Arial" panose="020B0604020202020204" pitchFamily="34" charset="0"/>
                        <a:buChar char="•"/>
                      </a:pPr>
                      <a:r>
                        <a:rPr lang="en-GB" sz="3200" b="0" i="0" dirty="0">
                          <a:effectLst/>
                          <a:latin typeface="Segoe UI" panose="020B0502040204020203" pitchFamily="34" charset="0"/>
                        </a:rPr>
                        <a:t>What was tricky today?</a:t>
                      </a:r>
                    </a:p>
                    <a:p>
                      <a:pPr fontAlgn="t">
                        <a:buFont typeface="Arial" panose="020B0604020202020204" pitchFamily="34" charset="0"/>
                        <a:buChar char="•"/>
                      </a:pPr>
                      <a:r>
                        <a:rPr lang="en-GB" sz="3200" b="0" i="0" dirty="0">
                          <a:effectLst/>
                          <a:latin typeface="Segoe UI" panose="020B0502040204020203" pitchFamily="34" charset="0"/>
                        </a:rPr>
                        <a:t>What are you proud of?</a:t>
                      </a:r>
                    </a:p>
                    <a:p>
                      <a:pPr fontAlgn="t">
                        <a:buFont typeface="Arial" panose="020B0604020202020204" pitchFamily="34" charset="0"/>
                        <a:buChar char="•"/>
                      </a:pPr>
                      <a:r>
                        <a:rPr lang="en-GB" sz="3200" b="0" i="0" dirty="0">
                          <a:effectLst/>
                          <a:latin typeface="Segoe UI" panose="020B0502040204020203" pitchFamily="34" charset="0"/>
                        </a:rPr>
                        <a:t>What would you do differently tomorrow?</a:t>
                      </a:r>
                    </a:p>
                    <a:p>
                      <a:pPr fontAlgn="t"/>
                      <a:r>
                        <a:rPr lang="en-GB" sz="3200" b="0" i="0" dirty="0">
                          <a:effectLst/>
                          <a:latin typeface="Segoe UI" panose="020B0502040204020203" pitchFamily="34" charset="0"/>
                        </a:rPr>
                        <a:t>These conversations strengthen emotional awareness and confidence.</a:t>
                      </a:r>
                    </a:p>
                  </a:txBody>
                  <a:tcP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2266787659"/>
                  </a:ext>
                </a:extLst>
              </a:tr>
              <a:tr h="0">
                <a:tc>
                  <a:txBody>
                    <a:bodyPr/>
                    <a:lstStyle/>
                    <a:p>
                      <a:endParaRPr lang="en-GB" dirty="0"/>
                    </a:p>
                  </a:txBody>
                  <a:tcPr>
                    <a:lnT w="9525"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2416783468"/>
                  </a:ext>
                </a:extLst>
              </a:tr>
            </a:tbl>
          </a:graphicData>
        </a:graphic>
      </p:graphicFrame>
    </p:spTree>
    <p:extLst>
      <p:ext uri="{BB962C8B-B14F-4D97-AF65-F5344CB8AC3E}">
        <p14:creationId xmlns:p14="http://schemas.microsoft.com/office/powerpoint/2010/main" val="2438943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1D2E3-514C-4557-A975-A4419F0E1298}"/>
              </a:ext>
            </a:extLst>
          </p:cNvPr>
          <p:cNvSpPr>
            <a:spLocks noGrp="1"/>
          </p:cNvSpPr>
          <p:nvPr>
            <p:ph type="title"/>
          </p:nvPr>
        </p:nvSpPr>
        <p:spPr/>
        <p:txBody>
          <a:bodyPr/>
          <a:lstStyle/>
          <a:p>
            <a:r>
              <a:rPr lang="en-GB" dirty="0"/>
              <a:t>14. Teach Children About Healthy Boundaries</a:t>
            </a:r>
          </a:p>
        </p:txBody>
      </p:sp>
      <p:graphicFrame>
        <p:nvGraphicFramePr>
          <p:cNvPr id="4" name="Content Placeholder 3">
            <a:extLst>
              <a:ext uri="{FF2B5EF4-FFF2-40B4-BE49-F238E27FC236}">
                <a16:creationId xmlns:a16="http://schemas.microsoft.com/office/drawing/2014/main" id="{AA332217-3672-4E4C-A242-935EB2726841}"/>
              </a:ext>
            </a:extLst>
          </p:cNvPr>
          <p:cNvGraphicFramePr>
            <a:graphicFrameLocks noGrp="1"/>
          </p:cNvGraphicFramePr>
          <p:nvPr>
            <p:ph idx="1"/>
            <p:extLst>
              <p:ext uri="{D42A27DB-BD31-4B8C-83A1-F6EECF244321}">
                <p14:modId xmlns:p14="http://schemas.microsoft.com/office/powerpoint/2010/main" val="524182049"/>
              </p:ext>
            </p:extLst>
          </p:nvPr>
        </p:nvGraphicFramePr>
        <p:xfrm>
          <a:off x="2589212" y="2237105"/>
          <a:ext cx="8915400" cy="3870960"/>
        </p:xfrm>
        <a:graphic>
          <a:graphicData uri="http://schemas.openxmlformats.org/drawingml/2006/table">
            <a:tbl>
              <a:tblPr/>
              <a:tblGrid>
                <a:gridCol w="8915400">
                  <a:extLst>
                    <a:ext uri="{9D8B030D-6E8A-4147-A177-3AD203B41FA5}">
                      <a16:colId xmlns:a16="http://schemas.microsoft.com/office/drawing/2014/main" val="822044275"/>
                    </a:ext>
                  </a:extLst>
                </a:gridCol>
              </a:tblGrid>
              <a:tr h="0">
                <a:tc>
                  <a:txBody>
                    <a:bodyPr/>
                    <a:lstStyle/>
                    <a:p>
                      <a:pPr fontAlgn="t"/>
                      <a:r>
                        <a:rPr lang="en-GB" sz="2800" b="0" i="0" dirty="0">
                          <a:effectLst/>
                          <a:latin typeface="Segoe UI" panose="020B0502040204020203" pitchFamily="34" charset="0"/>
                        </a:rPr>
                        <a:t>Emotionally intelligent children learn that they can:</a:t>
                      </a:r>
                    </a:p>
                    <a:p>
                      <a:pPr fontAlgn="t"/>
                      <a:r>
                        <a:rPr lang="en-GB" sz="2800" b="0" i="0" dirty="0">
                          <a:effectLst/>
                          <a:latin typeface="Segoe UI" panose="020B0502040204020203" pitchFamily="34" charset="0"/>
                        </a:rPr>
                        <a:t>✅ Say no</a:t>
                      </a:r>
                    </a:p>
                    <a:p>
                      <a:pPr fontAlgn="t"/>
                      <a:r>
                        <a:rPr lang="en-GB" sz="2800" b="0" i="0" dirty="0">
                          <a:effectLst/>
                          <a:latin typeface="Segoe UI" panose="020B0502040204020203" pitchFamily="34" charset="0"/>
                        </a:rPr>
                        <a:t>✅ Ask for space</a:t>
                      </a:r>
                    </a:p>
                    <a:p>
                      <a:pPr fontAlgn="t"/>
                      <a:r>
                        <a:rPr lang="en-GB" sz="2800" b="0" i="0" dirty="0">
                          <a:effectLst/>
                          <a:latin typeface="Segoe UI" panose="020B0502040204020203" pitchFamily="34" charset="0"/>
                        </a:rPr>
                        <a:t>✅ Respect other people's feelings</a:t>
                      </a:r>
                    </a:p>
                    <a:p>
                      <a:pPr fontAlgn="t"/>
                      <a:r>
                        <a:rPr lang="en-GB" sz="2800" b="0" i="0" dirty="0">
                          <a:effectLst/>
                          <a:latin typeface="Segoe UI" panose="020B0502040204020203" pitchFamily="34" charset="0"/>
                        </a:rPr>
                        <a:t>✅ Recognise when a friendship feels uncomfortable</a:t>
                      </a:r>
                    </a:p>
                    <a:p>
                      <a:pPr fontAlgn="t"/>
                      <a:r>
                        <a:rPr lang="en-GB" sz="2800" b="0" i="0" dirty="0">
                          <a:effectLst/>
                          <a:latin typeface="Segoe UI" panose="020B0502040204020203" pitchFamily="34" charset="0"/>
                        </a:rPr>
                        <a:t>✅ Seek help from trusted adults</a:t>
                      </a:r>
                    </a:p>
                    <a:p>
                      <a:pPr fontAlgn="t"/>
                      <a:r>
                        <a:rPr lang="en-GB" sz="2800" b="0" i="0" dirty="0">
                          <a:effectLst/>
                          <a:latin typeface="Segoe UI" panose="020B0502040204020203" pitchFamily="34" charset="0"/>
                        </a:rPr>
                        <a:t>This links strongly with safeguarding and healthy relationships education.</a:t>
                      </a:r>
                    </a:p>
                  </a:txBody>
                  <a:tcP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92D050"/>
                    </a:solidFill>
                  </a:tcPr>
                </a:tc>
                <a:extLst>
                  <a:ext uri="{0D108BD9-81ED-4DB2-BD59-A6C34878D82A}">
                    <a16:rowId xmlns:a16="http://schemas.microsoft.com/office/drawing/2014/main" val="240629559"/>
                  </a:ext>
                </a:extLst>
              </a:tr>
              <a:tr h="0">
                <a:tc>
                  <a:txBody>
                    <a:bodyPr/>
                    <a:lstStyle/>
                    <a:p>
                      <a:endParaRPr lang="en-GB" dirty="0"/>
                    </a:p>
                  </a:txBody>
                  <a:tcPr>
                    <a:lnT w="9525"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3250706106"/>
                  </a:ext>
                </a:extLst>
              </a:tr>
            </a:tbl>
          </a:graphicData>
        </a:graphic>
      </p:graphicFrame>
    </p:spTree>
    <p:extLst>
      <p:ext uri="{BB962C8B-B14F-4D97-AF65-F5344CB8AC3E}">
        <p14:creationId xmlns:p14="http://schemas.microsoft.com/office/powerpoint/2010/main" val="25215621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924C1-CDC0-4E0E-AFAD-57C1368171BE}"/>
              </a:ext>
            </a:extLst>
          </p:cNvPr>
          <p:cNvSpPr>
            <a:spLocks noGrp="1"/>
          </p:cNvSpPr>
          <p:nvPr>
            <p:ph type="title"/>
          </p:nvPr>
        </p:nvSpPr>
        <p:spPr/>
        <p:txBody>
          <a:bodyPr/>
          <a:lstStyle/>
          <a:p>
            <a:r>
              <a:rPr lang="en-GB" dirty="0"/>
              <a:t>15. Build Emotional Vocabulary Beyond "Happy" and "Sad"</a:t>
            </a:r>
          </a:p>
        </p:txBody>
      </p:sp>
      <p:graphicFrame>
        <p:nvGraphicFramePr>
          <p:cNvPr id="4" name="Content Placeholder 3">
            <a:extLst>
              <a:ext uri="{FF2B5EF4-FFF2-40B4-BE49-F238E27FC236}">
                <a16:creationId xmlns:a16="http://schemas.microsoft.com/office/drawing/2014/main" id="{495359C1-C312-47E3-B62F-AB5F7EC12B82}"/>
              </a:ext>
            </a:extLst>
          </p:cNvPr>
          <p:cNvGraphicFramePr>
            <a:graphicFrameLocks noGrp="1"/>
          </p:cNvGraphicFramePr>
          <p:nvPr>
            <p:ph idx="1"/>
            <p:extLst>
              <p:ext uri="{D42A27DB-BD31-4B8C-83A1-F6EECF244321}">
                <p14:modId xmlns:p14="http://schemas.microsoft.com/office/powerpoint/2010/main" val="648247648"/>
              </p:ext>
            </p:extLst>
          </p:nvPr>
        </p:nvGraphicFramePr>
        <p:xfrm>
          <a:off x="3127983" y="2113537"/>
          <a:ext cx="7837859" cy="3818376"/>
        </p:xfrm>
        <a:graphic>
          <a:graphicData uri="http://schemas.openxmlformats.org/drawingml/2006/table">
            <a:tbl>
              <a:tblPr/>
              <a:tblGrid>
                <a:gridCol w="7837859">
                  <a:extLst>
                    <a:ext uri="{9D8B030D-6E8A-4147-A177-3AD203B41FA5}">
                      <a16:colId xmlns:a16="http://schemas.microsoft.com/office/drawing/2014/main" val="3810230893"/>
                    </a:ext>
                  </a:extLst>
                </a:gridCol>
              </a:tblGrid>
              <a:tr h="3456697">
                <a:tc>
                  <a:txBody>
                    <a:bodyPr/>
                    <a:lstStyle/>
                    <a:p>
                      <a:pPr fontAlgn="t"/>
                      <a:r>
                        <a:rPr lang="en-GB" sz="1600" b="0" i="0">
                          <a:effectLst/>
                          <a:latin typeface="Segoe UI" panose="020B0502040204020203" pitchFamily="34" charset="0"/>
                        </a:rPr>
                        <a:t>Many children know only a few emotion words.</a:t>
                      </a:r>
                    </a:p>
                    <a:p>
                      <a:pPr fontAlgn="t"/>
                      <a:r>
                        <a:rPr lang="en-GB" sz="1600" b="0" i="0">
                          <a:effectLst/>
                          <a:latin typeface="Segoe UI" panose="020B0502040204020203" pitchFamily="34" charset="0"/>
                        </a:rPr>
                        <a:t>Expand vocabulary using words such as:</a:t>
                      </a:r>
                    </a:p>
                    <a:p>
                      <a:pPr fontAlgn="t">
                        <a:buFont typeface="Arial" panose="020B0604020202020204" pitchFamily="34" charset="0"/>
                        <a:buChar char="•"/>
                      </a:pPr>
                      <a:r>
                        <a:rPr lang="en-GB" sz="1600" b="0" i="0">
                          <a:effectLst/>
                          <a:latin typeface="Segoe UI" panose="020B0502040204020203" pitchFamily="34" charset="0"/>
                        </a:rPr>
                        <a:t>Frustrated</a:t>
                      </a:r>
                    </a:p>
                    <a:p>
                      <a:pPr fontAlgn="t">
                        <a:buFont typeface="Arial" panose="020B0604020202020204" pitchFamily="34" charset="0"/>
                        <a:buChar char="•"/>
                      </a:pPr>
                      <a:r>
                        <a:rPr lang="en-GB" sz="1600" b="0" i="0">
                          <a:effectLst/>
                          <a:latin typeface="Segoe UI" panose="020B0502040204020203" pitchFamily="34" charset="0"/>
                        </a:rPr>
                        <a:t>Nervous</a:t>
                      </a:r>
                    </a:p>
                    <a:p>
                      <a:pPr fontAlgn="t">
                        <a:buFont typeface="Arial" panose="020B0604020202020204" pitchFamily="34" charset="0"/>
                        <a:buChar char="•"/>
                      </a:pPr>
                      <a:r>
                        <a:rPr lang="en-GB" sz="1600" b="0" i="0">
                          <a:effectLst/>
                          <a:latin typeface="Segoe UI" panose="020B0502040204020203" pitchFamily="34" charset="0"/>
                        </a:rPr>
                        <a:t>Embarrassed</a:t>
                      </a:r>
                    </a:p>
                    <a:p>
                      <a:pPr fontAlgn="t">
                        <a:buFont typeface="Arial" panose="020B0604020202020204" pitchFamily="34" charset="0"/>
                        <a:buChar char="•"/>
                      </a:pPr>
                      <a:r>
                        <a:rPr lang="en-GB" sz="1600" b="0" i="0">
                          <a:effectLst/>
                          <a:latin typeface="Segoe UI" panose="020B0502040204020203" pitchFamily="34" charset="0"/>
                        </a:rPr>
                        <a:t>Proud</a:t>
                      </a:r>
                    </a:p>
                    <a:p>
                      <a:pPr fontAlgn="t">
                        <a:buFont typeface="Arial" panose="020B0604020202020204" pitchFamily="34" charset="0"/>
                        <a:buChar char="•"/>
                      </a:pPr>
                      <a:r>
                        <a:rPr lang="en-GB" sz="1600" b="0" i="0">
                          <a:effectLst/>
                          <a:latin typeface="Segoe UI" panose="020B0502040204020203" pitchFamily="34" charset="0"/>
                        </a:rPr>
                        <a:t>Disappointed</a:t>
                      </a:r>
                    </a:p>
                    <a:p>
                      <a:pPr fontAlgn="t">
                        <a:buFont typeface="Arial" panose="020B0604020202020204" pitchFamily="34" charset="0"/>
                        <a:buChar char="•"/>
                      </a:pPr>
                      <a:r>
                        <a:rPr lang="en-GB" sz="1600" b="0" i="0">
                          <a:effectLst/>
                          <a:latin typeface="Segoe UI" panose="020B0502040204020203" pitchFamily="34" charset="0"/>
                        </a:rPr>
                        <a:t>Relieved</a:t>
                      </a:r>
                    </a:p>
                    <a:p>
                      <a:pPr fontAlgn="t">
                        <a:buFont typeface="Arial" panose="020B0604020202020204" pitchFamily="34" charset="0"/>
                        <a:buChar char="•"/>
                      </a:pPr>
                      <a:r>
                        <a:rPr lang="en-GB" sz="1600" b="0" i="0">
                          <a:effectLst/>
                          <a:latin typeface="Segoe UI" panose="020B0502040204020203" pitchFamily="34" charset="0"/>
                        </a:rPr>
                        <a:t>Excited</a:t>
                      </a:r>
                    </a:p>
                    <a:p>
                      <a:pPr fontAlgn="t">
                        <a:buFont typeface="Arial" panose="020B0604020202020204" pitchFamily="34" charset="0"/>
                        <a:buChar char="•"/>
                      </a:pPr>
                      <a:r>
                        <a:rPr lang="en-GB" sz="1600" b="0" i="0">
                          <a:effectLst/>
                          <a:latin typeface="Segoe UI" panose="020B0502040204020203" pitchFamily="34" charset="0"/>
                        </a:rPr>
                        <a:t>Confused</a:t>
                      </a:r>
                    </a:p>
                    <a:p>
                      <a:pPr fontAlgn="t">
                        <a:buFont typeface="Arial" panose="020B0604020202020204" pitchFamily="34" charset="0"/>
                        <a:buChar char="•"/>
                      </a:pPr>
                      <a:r>
                        <a:rPr lang="en-GB" sz="1600" b="0" i="0">
                          <a:effectLst/>
                          <a:latin typeface="Segoe UI" panose="020B0502040204020203" pitchFamily="34" charset="0"/>
                        </a:rPr>
                        <a:t>Worried</a:t>
                      </a:r>
                    </a:p>
                    <a:p>
                      <a:pPr fontAlgn="t">
                        <a:buFont typeface="Arial" panose="020B0604020202020204" pitchFamily="34" charset="0"/>
                        <a:buChar char="•"/>
                      </a:pPr>
                      <a:r>
                        <a:rPr lang="en-GB" sz="1600" b="0" i="0">
                          <a:effectLst/>
                          <a:latin typeface="Segoe UI" panose="020B0502040204020203" pitchFamily="34" charset="0"/>
                        </a:rPr>
                        <a:t>Hopeful</a:t>
                      </a:r>
                    </a:p>
                    <a:p>
                      <a:pPr fontAlgn="t"/>
                      <a:r>
                        <a:rPr lang="en-GB" sz="1600" b="0" i="0">
                          <a:effectLst/>
                          <a:latin typeface="Segoe UI" panose="020B0502040204020203" pitchFamily="34" charset="0"/>
                        </a:rPr>
                        <a:t>The more precisely children can describe their feelings, the better they can manage them.</a:t>
                      </a:r>
                    </a:p>
                  </a:txBody>
                  <a:tcPr marL="80388" marR="80388" marT="40194" marB="40194">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92D050"/>
                    </a:solidFill>
                  </a:tcPr>
                </a:tc>
                <a:extLst>
                  <a:ext uri="{0D108BD9-81ED-4DB2-BD59-A6C34878D82A}">
                    <a16:rowId xmlns:a16="http://schemas.microsoft.com/office/drawing/2014/main" val="2091460549"/>
                  </a:ext>
                </a:extLst>
              </a:tr>
              <a:tr h="321553">
                <a:tc>
                  <a:txBody>
                    <a:bodyPr/>
                    <a:lstStyle/>
                    <a:p>
                      <a:endParaRPr lang="en-GB" sz="1600" dirty="0"/>
                    </a:p>
                  </a:txBody>
                  <a:tcPr marL="80388" marR="80388" marT="40194" marB="40194">
                    <a:lnT w="9525" cap="flat" cmpd="sng" algn="ctr">
                      <a:solidFill>
                        <a:srgbClr val="E6E6E6"/>
                      </a:solidFill>
                      <a:prstDash val="solid"/>
                      <a:round/>
                      <a:headEnd type="none" w="med" len="med"/>
                      <a:tailEnd type="none" w="med" len="med"/>
                    </a:lnT>
                    <a:solidFill>
                      <a:srgbClr val="92D050"/>
                    </a:solidFill>
                  </a:tcPr>
                </a:tc>
                <a:extLst>
                  <a:ext uri="{0D108BD9-81ED-4DB2-BD59-A6C34878D82A}">
                    <a16:rowId xmlns:a16="http://schemas.microsoft.com/office/drawing/2014/main" val="1829425145"/>
                  </a:ext>
                </a:extLst>
              </a:tr>
            </a:tbl>
          </a:graphicData>
        </a:graphic>
      </p:graphicFrame>
    </p:spTree>
    <p:extLst>
      <p:ext uri="{BB962C8B-B14F-4D97-AF65-F5344CB8AC3E}">
        <p14:creationId xmlns:p14="http://schemas.microsoft.com/office/powerpoint/2010/main" val="31902104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89019-30E7-4E07-B82D-DF2DB7137608}"/>
              </a:ext>
            </a:extLst>
          </p:cNvPr>
          <p:cNvSpPr>
            <a:spLocks noGrp="1"/>
          </p:cNvSpPr>
          <p:nvPr>
            <p:ph type="title"/>
          </p:nvPr>
        </p:nvSpPr>
        <p:spPr>
          <a:xfrm>
            <a:off x="1843625" y="344710"/>
            <a:ext cx="8911687" cy="1280890"/>
          </a:xfrm>
        </p:spPr>
        <p:txBody>
          <a:bodyPr>
            <a:normAutofit fontScale="90000"/>
          </a:bodyPr>
          <a:lstStyle/>
          <a:p>
            <a:r>
              <a:rPr lang="en-GB" dirty="0"/>
              <a:t>5 Extra Emotional Intelligence Skills for 2026</a:t>
            </a:r>
            <a:br>
              <a:rPr lang="en-GB" dirty="0"/>
            </a:br>
            <a:endParaRPr lang="en-GB" dirty="0"/>
          </a:p>
        </p:txBody>
      </p:sp>
      <p:graphicFrame>
        <p:nvGraphicFramePr>
          <p:cNvPr id="4" name="Content Placeholder 3">
            <a:extLst>
              <a:ext uri="{FF2B5EF4-FFF2-40B4-BE49-F238E27FC236}">
                <a16:creationId xmlns:a16="http://schemas.microsoft.com/office/drawing/2014/main" id="{D375C4C9-DA52-4056-A426-1C482818DD4C}"/>
              </a:ext>
            </a:extLst>
          </p:cNvPr>
          <p:cNvGraphicFramePr>
            <a:graphicFrameLocks noGrp="1"/>
          </p:cNvGraphicFramePr>
          <p:nvPr>
            <p:ph idx="1"/>
            <p:extLst>
              <p:ext uri="{D42A27DB-BD31-4B8C-83A1-F6EECF244321}">
                <p14:modId xmlns:p14="http://schemas.microsoft.com/office/powerpoint/2010/main" val="1461819392"/>
              </p:ext>
            </p:extLst>
          </p:nvPr>
        </p:nvGraphicFramePr>
        <p:xfrm>
          <a:off x="1320800" y="1454785"/>
          <a:ext cx="10871200" cy="4846320"/>
        </p:xfrm>
        <a:graphic>
          <a:graphicData uri="http://schemas.openxmlformats.org/drawingml/2006/table">
            <a:tbl>
              <a:tblPr/>
              <a:tblGrid>
                <a:gridCol w="10871200">
                  <a:extLst>
                    <a:ext uri="{9D8B030D-6E8A-4147-A177-3AD203B41FA5}">
                      <a16:colId xmlns:a16="http://schemas.microsoft.com/office/drawing/2014/main" val="2143029747"/>
                    </a:ext>
                  </a:extLst>
                </a:gridCol>
              </a:tblGrid>
              <a:tr h="0">
                <a:tc>
                  <a:txBody>
                    <a:bodyPr/>
                    <a:lstStyle/>
                    <a:p>
                      <a:pPr fontAlgn="t"/>
                      <a:r>
                        <a:rPr lang="en-GB" sz="3200" b="0" i="0" dirty="0">
                          <a:effectLst/>
                          <a:latin typeface="Segoe UI" panose="020B0502040204020203" pitchFamily="34" charset="0"/>
                        </a:rPr>
                        <a:t>✅ Recognise emotions online</a:t>
                      </a:r>
                    </a:p>
                    <a:p>
                      <a:pPr fontAlgn="t"/>
                      <a:r>
                        <a:rPr lang="en-GB" sz="3200" b="0" i="0" dirty="0">
                          <a:effectLst/>
                          <a:latin typeface="Segoe UI" panose="020B0502040204020203" pitchFamily="34" charset="0"/>
                        </a:rPr>
                        <a:t>✅ Listen to your body's warning signs</a:t>
                      </a:r>
                    </a:p>
                    <a:p>
                      <a:pPr fontAlgn="t"/>
                      <a:r>
                        <a:rPr lang="en-GB" sz="3200" b="0" i="0" dirty="0">
                          <a:effectLst/>
                          <a:latin typeface="Segoe UI" panose="020B0502040204020203" pitchFamily="34" charset="0"/>
                        </a:rPr>
                        <a:t>✅ Recover from setbacks</a:t>
                      </a:r>
                    </a:p>
                    <a:p>
                      <a:pPr fontAlgn="t"/>
                      <a:r>
                        <a:rPr lang="en-GB" sz="3200" b="0" i="0" dirty="0">
                          <a:effectLst/>
                          <a:latin typeface="Segoe UI" panose="020B0502040204020203" pitchFamily="34" charset="0"/>
                        </a:rPr>
                        <a:t>✅ Solve problems after feelings are understood</a:t>
                      </a:r>
                    </a:p>
                    <a:p>
                      <a:pPr fontAlgn="t"/>
                      <a:r>
                        <a:rPr lang="en-GB" sz="3200" b="0" i="0" dirty="0">
                          <a:effectLst/>
                          <a:latin typeface="Segoe UI" panose="020B0502040204020203" pitchFamily="34" charset="0"/>
                        </a:rPr>
                        <a:t>✅ Build healthy boundaries and relationships</a:t>
                      </a:r>
                    </a:p>
                    <a:p>
                      <a:pPr fontAlgn="t"/>
                      <a:endParaRPr lang="en-GB" sz="3200" b="0" i="0" dirty="0">
                        <a:effectLst/>
                        <a:latin typeface="Segoe UI" panose="020B0502040204020203" pitchFamily="34" charset="0"/>
                      </a:endParaRPr>
                    </a:p>
                    <a:p>
                      <a:pPr fontAlgn="t"/>
                      <a:r>
                        <a:rPr lang="en-GB" sz="3200" b="1" i="0" dirty="0">
                          <a:effectLst/>
                          <a:latin typeface="Segoe UI" panose="020B0502040204020203" pitchFamily="34" charset="0"/>
                        </a:rPr>
                        <a:t>Children who can understand and manage their emotions are more likely to build positive relationships, cope with challenges and seek help when they need it.</a:t>
                      </a:r>
                      <a:endParaRPr lang="en-GB" sz="3200" b="0" i="0" dirty="0">
                        <a:effectLst/>
                        <a:latin typeface="Segoe UI" panose="020B0502040204020203" pitchFamily="34" charset="0"/>
                      </a:endParaRPr>
                    </a:p>
                  </a:txBody>
                  <a:tcP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2155802884"/>
                  </a:ext>
                </a:extLst>
              </a:tr>
              <a:tr h="0">
                <a:tc>
                  <a:txBody>
                    <a:bodyPr/>
                    <a:lstStyle/>
                    <a:p>
                      <a:endParaRPr lang="en-GB" dirty="0"/>
                    </a:p>
                  </a:txBody>
                  <a:tcPr>
                    <a:lnT w="9525"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2478951662"/>
                  </a:ext>
                </a:extLst>
              </a:tr>
            </a:tbl>
          </a:graphicData>
        </a:graphic>
      </p:graphicFrame>
    </p:spTree>
    <p:extLst>
      <p:ext uri="{BB962C8B-B14F-4D97-AF65-F5344CB8AC3E}">
        <p14:creationId xmlns:p14="http://schemas.microsoft.com/office/powerpoint/2010/main" val="4137458810"/>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elf_Registration_Enabled xmlns="d207b10c-cdb3-4f81-8eb1-d20e9f43e152" xsi:nil="true"/>
    <Invited_Students xmlns="d207b10c-cdb3-4f81-8eb1-d20e9f43e152" xsi:nil="true"/>
    <FolderType xmlns="d207b10c-cdb3-4f81-8eb1-d20e9f43e152" xsi:nil="true"/>
    <Owner xmlns="d207b10c-cdb3-4f81-8eb1-d20e9f43e152">
      <UserInfo>
        <DisplayName/>
        <AccountId xsi:nil="true"/>
        <AccountType/>
      </UserInfo>
    </Owner>
    <Teachers xmlns="d207b10c-cdb3-4f81-8eb1-d20e9f43e152">
      <UserInfo>
        <DisplayName/>
        <AccountId xsi:nil="true"/>
        <AccountType/>
      </UserInfo>
    </Teachers>
    <Students xmlns="d207b10c-cdb3-4f81-8eb1-d20e9f43e152">
      <UserInfo>
        <DisplayName/>
        <AccountId xsi:nil="true"/>
        <AccountType/>
      </UserInfo>
    </Students>
    <Student_Groups xmlns="d207b10c-cdb3-4f81-8eb1-d20e9f43e152">
      <UserInfo>
        <DisplayName/>
        <AccountId xsi:nil="true"/>
        <AccountType/>
      </UserInfo>
    </Student_Groups>
    <_activity xmlns="d207b10c-cdb3-4f81-8eb1-d20e9f43e152" xsi:nil="true"/>
    <NotebookType xmlns="d207b10c-cdb3-4f81-8eb1-d20e9f43e152" xsi:nil="true"/>
    <CultureName xmlns="d207b10c-cdb3-4f81-8eb1-d20e9f43e152" xsi:nil="true"/>
    <Templates xmlns="d207b10c-cdb3-4f81-8eb1-d20e9f43e152" xsi:nil="true"/>
    <Has_Teacher_Only_SectionGroup xmlns="d207b10c-cdb3-4f81-8eb1-d20e9f43e152" xsi:nil="true"/>
    <AppVersion xmlns="d207b10c-cdb3-4f81-8eb1-d20e9f43e152" xsi:nil="true"/>
    <Invited_Teachers xmlns="d207b10c-cdb3-4f81-8eb1-d20e9f43e152" xsi:nil="true"/>
    <DefaultSectionNames xmlns="d207b10c-cdb3-4f81-8eb1-d20e9f43e152" xsi:nil="true"/>
    <Is_Collaboration_Space_Locked xmlns="d207b10c-cdb3-4f81-8eb1-d20e9f43e15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2766B22ECEA034090B136DCE566A1B9" ma:contentTypeVersion="33" ma:contentTypeDescription="Create a new document." ma:contentTypeScope="" ma:versionID="6c22d2380261eeca7a0d52e7c49767d2">
  <xsd:schema xmlns:xsd="http://www.w3.org/2001/XMLSchema" xmlns:xs="http://www.w3.org/2001/XMLSchema" xmlns:p="http://schemas.microsoft.com/office/2006/metadata/properties" xmlns:ns3="d207b10c-cdb3-4f81-8eb1-d20e9f43e152" xmlns:ns4="1cd16857-527a-4fa3-8092-3d178fef4ee4" targetNamespace="http://schemas.microsoft.com/office/2006/metadata/properties" ma:root="true" ma:fieldsID="410f48e98d114208bdbe2eab5900df86" ns3:_="" ns4:_="">
    <xsd:import namespace="d207b10c-cdb3-4f81-8eb1-d20e9f43e152"/>
    <xsd:import namespace="1cd16857-527a-4fa3-8092-3d178fef4ee4"/>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Templates" minOccurs="0"/>
                <xsd:element ref="ns3:CultureName"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07b10c-cdb3-4f81-8eb1-d20e9f43e152"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Templates" ma:index="12" nillable="true" ma:displayName="Templates" ma:internalName="Templates">
      <xsd:simpleType>
        <xsd:restriction base="dms:Note">
          <xsd:maxLength value="255"/>
        </xsd:restriction>
      </xsd:simpleType>
    </xsd:element>
    <xsd:element name="CultureName" ma:index="13" nillable="true" ma:displayName="Culture Name" ma:internalName="CultureName">
      <xsd:simpleType>
        <xsd:restriction base="dms:Text"/>
      </xsd:simpleType>
    </xsd:element>
    <xsd:element name="AppVersion" ma:index="14" nillable="true" ma:displayName="App Version" ma:internalName="AppVersion">
      <xsd:simpleType>
        <xsd:restriction base="dms:Text"/>
      </xsd:simpleType>
    </xsd:element>
    <xsd:element name="Teachers" ma:index="15"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6"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7"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8" nillable="true" ma:displayName="Invited Teachers" ma:internalName="Invited_Teachers">
      <xsd:simpleType>
        <xsd:restriction base="dms:Note">
          <xsd:maxLength value="255"/>
        </xsd:restriction>
      </xsd:simpleType>
    </xsd:element>
    <xsd:element name="Invited_Students" ma:index="19" nillable="true" ma:displayName="Invited Students" ma:internalName="Invited_Students">
      <xsd:simpleType>
        <xsd:restriction base="dms:Note">
          <xsd:maxLength value="255"/>
        </xsd:restriction>
      </xsd:simpleType>
    </xsd:element>
    <xsd:element name="Self_Registration_Enabled" ma:index="20" nillable="true" ma:displayName="Self Registration Enabled" ma:internalName="Self_Registration_Enabled">
      <xsd:simpleType>
        <xsd:restriction base="dms:Boolean"/>
      </xsd:simpleType>
    </xsd:element>
    <xsd:element name="Has_Teacher_Only_SectionGroup" ma:index="21" nillable="true" ma:displayName="Has Teacher Only SectionGroup" ma:internalName="Has_Teacher_Only_SectionGroup">
      <xsd:simpleType>
        <xsd:restriction base="dms:Boolean"/>
      </xsd:simpleType>
    </xsd:element>
    <xsd:element name="Is_Collaboration_Space_Locked" ma:index="22" nillable="true" ma:displayName="Is Collaboration Space Locked" ma:internalName="Is_Collaboration_Space_Locked">
      <xsd:simpleType>
        <xsd:restriction base="dms:Boolean"/>
      </xsd:simpleType>
    </xsd:element>
    <xsd:element name="MediaServiceMetadata" ma:index="26" nillable="true" ma:displayName="MediaServiceMetadata" ma:hidden="true" ma:internalName="MediaServiceMetadata" ma:readOnly="true">
      <xsd:simpleType>
        <xsd:restriction base="dms:Note"/>
      </xsd:simpleType>
    </xsd:element>
    <xsd:element name="MediaServiceFastMetadata" ma:index="27" nillable="true" ma:displayName="MediaServiceFastMetadata" ma:hidden="true" ma:internalName="MediaServiceFastMetadata" ma:readOnly="true">
      <xsd:simpleType>
        <xsd:restriction base="dms:Note"/>
      </xsd:simpleType>
    </xsd:element>
    <xsd:element name="MediaServiceDateTaken" ma:index="28" nillable="true" ma:displayName="MediaServiceDateTaken" ma:hidden="true" ma:internalName="MediaServiceDateTaken" ma:readOnly="true">
      <xsd:simpleType>
        <xsd:restriction base="dms:Text"/>
      </xsd:simpleType>
    </xsd:element>
    <xsd:element name="MediaServiceAutoTags" ma:index="29" nillable="true" ma:displayName="Tags" ma:internalName="MediaServiceAutoTags" ma:readOnly="true">
      <xsd:simpleType>
        <xsd:restriction base="dms:Text"/>
      </xsd:simpleType>
    </xsd:element>
    <xsd:element name="MediaServiceLocation" ma:index="30" nillable="true" ma:displayName="Location" ma:internalName="MediaServiceLocation" ma:readOnly="true">
      <xsd:simpleType>
        <xsd:restriction base="dms:Text"/>
      </xsd:simpleType>
    </xsd:element>
    <xsd:element name="MediaServiceOCR" ma:index="31" nillable="true" ma:displayName="Extracted Text" ma:internalName="MediaServiceOCR" ma:readOnly="true">
      <xsd:simpleType>
        <xsd:restriction base="dms:Note">
          <xsd:maxLength value="255"/>
        </xsd:restriction>
      </xsd:simpleType>
    </xsd:element>
    <xsd:element name="MediaServiceGenerationTime" ma:index="32" nillable="true" ma:displayName="MediaServiceGenerationTime" ma:hidden="true" ma:internalName="MediaServiceGenerationTime" ma:readOnly="true">
      <xsd:simpleType>
        <xsd:restriction base="dms:Text"/>
      </xsd:simpleType>
    </xsd:element>
    <xsd:element name="MediaServiceEventHashCode" ma:index="33" nillable="true" ma:displayName="MediaServiceEventHashCode" ma:hidden="true" ma:internalName="MediaServiceEventHashCode" ma:readOnly="true">
      <xsd:simpleType>
        <xsd:restriction base="dms:Text"/>
      </xsd:simpleType>
    </xsd:element>
    <xsd:element name="MediaServiceAutoKeyPoints" ma:index="34" nillable="true" ma:displayName="MediaServiceAutoKeyPoints" ma:hidden="true" ma:internalName="MediaServiceAutoKeyPoints" ma:readOnly="true">
      <xsd:simpleType>
        <xsd:restriction base="dms:Note"/>
      </xsd:simpleType>
    </xsd:element>
    <xsd:element name="MediaServiceKeyPoints" ma:index="35" nillable="true" ma:displayName="KeyPoints" ma:internalName="MediaServiceKeyPoints" ma:readOnly="true">
      <xsd:simpleType>
        <xsd:restriction base="dms:Note">
          <xsd:maxLength value="255"/>
        </xsd:restriction>
      </xsd:simpleType>
    </xsd:element>
    <xsd:element name="MediaLengthInSeconds" ma:index="36" nillable="true" ma:displayName="Length (seconds)" ma:internalName="MediaLengthInSeconds" ma:readOnly="true">
      <xsd:simpleType>
        <xsd:restriction base="dms:Unknown"/>
      </xsd:simpleType>
    </xsd:element>
    <xsd:element name="_activity" ma:index="37" nillable="true" ma:displayName="_activity" ma:hidden="true" ma:internalName="_activity">
      <xsd:simpleType>
        <xsd:restriction base="dms:Note"/>
      </xsd:simpleType>
    </xsd:element>
    <xsd:element name="MediaServiceObjectDetectorVersions" ma:index="38" nillable="true" ma:displayName="MediaServiceObjectDetectorVersions" ma:description="" ma:hidden="true" ma:indexed="true" ma:internalName="MediaServiceObjectDetectorVersions" ma:readOnly="true">
      <xsd:simpleType>
        <xsd:restriction base="dms:Text"/>
      </xsd:simpleType>
    </xsd:element>
    <xsd:element name="MediaServiceSystemTags" ma:index="39" nillable="true" ma:displayName="MediaServiceSystemTags" ma:hidden="true" ma:internalName="MediaServiceSystemTags" ma:readOnly="true">
      <xsd:simpleType>
        <xsd:restriction base="dms:Note"/>
      </xsd:simpleType>
    </xsd:element>
    <xsd:element name="MediaServiceSearchProperties" ma:index="4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cd16857-527a-4fa3-8092-3d178fef4ee4" elementFormDefault="qualified">
    <xsd:import namespace="http://schemas.microsoft.com/office/2006/documentManagement/types"/>
    <xsd:import namespace="http://schemas.microsoft.com/office/infopath/2007/PartnerControls"/>
    <xsd:element name="SharedWithUsers" ma:index="2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description="" ma:internalName="SharedWithDetails" ma:readOnly="true">
      <xsd:simpleType>
        <xsd:restriction base="dms:Note">
          <xsd:maxLength value="255"/>
        </xsd:restriction>
      </xsd:simpleType>
    </xsd:element>
    <xsd:element name="SharingHintHash" ma:index="25"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380FC88-5E4F-4EB9-AE7F-76CDBFB94F38}">
  <ds:schemaRefs>
    <ds:schemaRef ds:uri="http://schemas.microsoft.com/office/infopath/2007/PartnerControls"/>
    <ds:schemaRef ds:uri="http://purl.org/dc/elements/1.1/"/>
    <ds:schemaRef ds:uri="http://schemas.microsoft.com/office/2006/metadata/properties"/>
    <ds:schemaRef ds:uri="1cd16857-527a-4fa3-8092-3d178fef4ee4"/>
    <ds:schemaRef ds:uri="http://purl.org/dc/terms/"/>
    <ds:schemaRef ds:uri="http://schemas.openxmlformats.org/package/2006/metadata/core-properties"/>
    <ds:schemaRef ds:uri="http://schemas.microsoft.com/office/2006/documentManagement/types"/>
    <ds:schemaRef ds:uri="d207b10c-cdb3-4f81-8eb1-d20e9f43e152"/>
    <ds:schemaRef ds:uri="http://www.w3.org/XML/1998/namespace"/>
    <ds:schemaRef ds:uri="http://purl.org/dc/dcmitype/"/>
  </ds:schemaRefs>
</ds:datastoreItem>
</file>

<file path=customXml/itemProps2.xml><?xml version="1.0" encoding="utf-8"?>
<ds:datastoreItem xmlns:ds="http://schemas.openxmlformats.org/officeDocument/2006/customXml" ds:itemID="{7E4ACE3E-6243-490E-BDB6-0A5714DED884}">
  <ds:schemaRefs>
    <ds:schemaRef ds:uri="http://schemas.microsoft.com/sharepoint/v3/contenttype/forms"/>
  </ds:schemaRefs>
</ds:datastoreItem>
</file>

<file path=customXml/itemProps3.xml><?xml version="1.0" encoding="utf-8"?>
<ds:datastoreItem xmlns:ds="http://schemas.openxmlformats.org/officeDocument/2006/customXml" ds:itemID="{684521A5-7B46-4FD9-A2E8-01D7A574F9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07b10c-cdb3-4f81-8eb1-d20e9f43e152"/>
    <ds:schemaRef ds:uri="1cd16857-527a-4fa3-8092-3d178fef4e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Wisp</Template>
  <TotalTime>88</TotalTime>
  <Words>1781</Words>
  <Application>Microsoft Office PowerPoint</Application>
  <PresentationFormat>Widescreen</PresentationFormat>
  <Paragraphs>118</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Century Gothic</vt:lpstr>
      <vt:lpstr>Segoe UI</vt:lpstr>
      <vt:lpstr>Wingdings</vt:lpstr>
      <vt:lpstr>Wingdings 3</vt:lpstr>
      <vt:lpstr>Wisp</vt:lpstr>
      <vt:lpstr>8+ expert tips for teaching children emotional intelligence</vt:lpstr>
      <vt:lpstr>Emotional intelligence is the ability to understand and regulate our feelings - and it's a skill a child can start to learn at any age. </vt:lpstr>
      <vt:lpstr>Along with using toys to support your child's mental health, </vt:lpstr>
      <vt:lpstr>Parenting coach Anisa Lewis explains, </vt:lpstr>
      <vt:lpstr>How to teach children emotional intelligence  1. Label the emotions  </vt:lpstr>
      <vt:lpstr>2. Validate your child's feelings </vt:lpstr>
      <vt:lpstr>3. Model active listening </vt:lpstr>
      <vt:lpstr>4. Use movement </vt:lpstr>
      <vt:lpstr>5. Don't look to solutions </vt:lpstr>
      <vt:lpstr>6. Teach empathy </vt:lpstr>
      <vt:lpstr>7. Practice mindfulness </vt:lpstr>
      <vt:lpstr>8. Show your own emotions </vt:lpstr>
      <vt:lpstr>PowerPoint Presentation</vt:lpstr>
      <vt:lpstr>10. Help Children Spot "Big Feelings" in Their Bodies</vt:lpstr>
      <vt:lpstr>11. Teach Emotional Recovery</vt:lpstr>
      <vt:lpstr>12. Encourage Problem-Solving After Validation</vt:lpstr>
      <vt:lpstr>13. Develop Gratitude and Reflection</vt:lpstr>
      <vt:lpstr>14. Teach Children About Healthy Boundaries</vt:lpstr>
      <vt:lpstr>15. Build Emotional Vocabulary Beyond "Happy" and "Sad"</vt:lpstr>
      <vt:lpstr>5 Extra Emotional Intelligence Skills for 2026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 expert tips for teaching children emotional intelligence</dc:title>
  <dc:creator>Mrs Stainton</dc:creator>
  <cp:lastModifiedBy>Mrs Stainton</cp:lastModifiedBy>
  <cp:revision>5</cp:revision>
  <dcterms:created xsi:type="dcterms:W3CDTF">2024-04-26T14:01:37Z</dcterms:created>
  <dcterms:modified xsi:type="dcterms:W3CDTF">2026-09-03T14:05:05Z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0x01010022766B22ECEA034090B136DCE566A1B9</vt:lpwstr>
  </property>
</Properties>
</file>