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71" r:id="rId15"/>
    <p:sldId id="270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8" autoAdjust="0"/>
    <p:restoredTop sz="94660"/>
  </p:normalViewPr>
  <p:slideViewPr>
    <p:cSldViewPr snapToGrid="0">
      <p:cViewPr varScale="1">
        <p:scale>
          <a:sx n="76" d="100"/>
          <a:sy n="76" d="100"/>
        </p:scale>
        <p:origin x="2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3F2A1-55B4-4B87-8341-05FC5878F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PARENTS' GUIDE TO WELLBEING, ATTENDANCE &amp; RESILIENCE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C6ABC-D602-4C0F-9C4E-1255B39240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Supporting Children to Thrive at Home and School 2026-2027</a:t>
            </a:r>
          </a:p>
        </p:txBody>
      </p:sp>
    </p:spTree>
    <p:extLst>
      <p:ext uri="{BB962C8B-B14F-4D97-AF65-F5344CB8AC3E}">
        <p14:creationId xmlns:p14="http://schemas.microsoft.com/office/powerpoint/2010/main" val="3019222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C162D-8871-4D04-82BE-47A0DC29E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❤️ Understanding Children's Wellbeing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B1980E9-8DF7-49F1-B1C9-08915AA06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7335810"/>
              </p:ext>
            </p:extLst>
          </p:nvPr>
        </p:nvGraphicFramePr>
        <p:xfrm>
          <a:off x="1187450" y="2985770"/>
          <a:ext cx="8761413" cy="3291840"/>
        </p:xfrm>
        <a:graphic>
          <a:graphicData uri="http://schemas.openxmlformats.org/drawingml/2006/table">
            <a:tbl>
              <a:tblPr/>
              <a:tblGrid>
                <a:gridCol w="8761413">
                  <a:extLst>
                    <a:ext uri="{9D8B030D-6E8A-4147-A177-3AD203B41FA5}">
                      <a16:colId xmlns:a16="http://schemas.microsoft.com/office/drawing/2014/main" val="38775569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Children experience many emotions as they grow and develop.</a:t>
                      </a:r>
                    </a:p>
                    <a:p>
                      <a:pPr fontAlgn="t"/>
                      <a:endParaRPr lang="en-GB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Anxiety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Worry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Frustration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Excitement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Disappointment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✅ Pride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4560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💡 Parent Tip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All feelings are normal. Children need support to understand and manage them.</a:t>
                      </a:r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516852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0421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46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C5E56-58E5-4B8B-B820-36591AB3D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🏠 How Parents Can Help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30AD-2D34-409C-BBCA-295E1A9C9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✅ Listen without judging</a:t>
            </a:r>
          </a:p>
          <a:p>
            <a:r>
              <a:rPr lang="en-GB" dirty="0"/>
              <a:t>✅ Spend quality time together</a:t>
            </a:r>
          </a:p>
          <a:p>
            <a:r>
              <a:rPr lang="en-GB" dirty="0"/>
              <a:t>✅ Maintain routines</a:t>
            </a:r>
          </a:p>
          <a:p>
            <a:r>
              <a:rPr lang="en-GB" dirty="0"/>
              <a:t>✅ Encourage healthy sleep</a:t>
            </a:r>
          </a:p>
          <a:p>
            <a:r>
              <a:rPr lang="en-GB" dirty="0"/>
              <a:t>✅ Balance screen time</a:t>
            </a:r>
          </a:p>
          <a:p>
            <a:r>
              <a:rPr lang="en-GB" dirty="0"/>
              <a:t>✅ Stay connected with school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66F742-CCF2-4F3C-82C3-861EF6D55F3C}"/>
              </a:ext>
            </a:extLst>
          </p:cNvPr>
          <p:cNvSpPr/>
          <p:nvPr/>
        </p:nvSpPr>
        <p:spPr>
          <a:xfrm>
            <a:off x="5753100" y="556116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💡 Parent Tip: Small daily conversations often reveal the biggest worries.</a:t>
            </a:r>
          </a:p>
        </p:txBody>
      </p:sp>
    </p:spTree>
    <p:extLst>
      <p:ext uri="{BB962C8B-B14F-4D97-AF65-F5344CB8AC3E}">
        <p14:creationId xmlns:p14="http://schemas.microsoft.com/office/powerpoint/2010/main" val="3783972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932BB-E3EB-4615-BCD1-EE51CB31F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💬 Emotional Wellbeing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320B-4960-401F-8E4B-4106000A6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💬 Emotional Wellbeing</a:t>
            </a:r>
          </a:p>
          <a:p>
            <a:r>
              <a:rPr lang="en-GB" dirty="0"/>
              <a:t>✅ Ask open questions✅ Validate feelings✅ Stay calm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6C4B69-0112-4365-9771-548D2FBF2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280670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9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FF517-2E15-4D6C-8A90-C3A35BF18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🚩 Recognising Signs of Distress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3F2432-BB4A-447C-BEAF-983D6F1AA8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924795"/>
              </p:ext>
            </p:extLst>
          </p:nvPr>
        </p:nvGraphicFramePr>
        <p:xfrm>
          <a:off x="1504951" y="2767330"/>
          <a:ext cx="3435350" cy="2377440"/>
        </p:xfrm>
        <a:graphic>
          <a:graphicData uri="http://schemas.openxmlformats.org/drawingml/2006/table">
            <a:tbl>
              <a:tblPr/>
              <a:tblGrid>
                <a:gridCol w="3435350">
                  <a:extLst>
                    <a:ext uri="{9D8B030D-6E8A-4147-A177-3AD203B41FA5}">
                      <a16:colId xmlns:a16="http://schemas.microsoft.com/office/drawing/2014/main" val="9696674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Possible signs: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Changes in behaviour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Sleep difficulties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Frequent worries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Social withdrawal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Low mood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🔶 Emotional outbursts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97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1394940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A4D8569-F9EF-4E10-8B21-6166ADE62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1383" y="2413000"/>
            <a:ext cx="3471332" cy="347133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89C511-B9C5-42C9-AF82-1C2A6849298F}"/>
              </a:ext>
            </a:extLst>
          </p:cNvPr>
          <p:cNvSpPr/>
          <p:nvPr/>
        </p:nvSpPr>
        <p:spPr>
          <a:xfrm>
            <a:off x="7681383" y="6039619"/>
            <a:ext cx="42163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/>
              <a:t>https://www.artofit.org/image-gallery/528680443771677314/anxiety-in-children-symptoms-signs-and-how-to-help/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1B4D01-1053-4C1D-9500-36E41E7D422F}"/>
              </a:ext>
            </a:extLst>
          </p:cNvPr>
          <p:cNvSpPr/>
          <p:nvPr/>
        </p:nvSpPr>
        <p:spPr>
          <a:xfrm>
            <a:off x="1334760" y="5884332"/>
            <a:ext cx="4761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💡 Speak to school if concerns continue.</a:t>
            </a:r>
          </a:p>
        </p:txBody>
      </p:sp>
    </p:spTree>
    <p:extLst>
      <p:ext uri="{BB962C8B-B14F-4D97-AF65-F5344CB8AC3E}">
        <p14:creationId xmlns:p14="http://schemas.microsoft.com/office/powerpoint/2010/main" val="2545399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B733-0AF7-4AA9-A9FD-14C49E27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📚 Attendance Matters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10326D-513B-4EEF-8D8C-009521E512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4490" y="0"/>
            <a:ext cx="4847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40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B4AB6-0D21-4F2B-A167-5D18B685D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🧠 Understanding School Anxiety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50F9D4E-1B0C-4E42-AA62-C041966532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350" y="1498599"/>
            <a:ext cx="3869850" cy="552835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3FC36E4-097A-4DA6-969D-B2FCA16618BD}"/>
              </a:ext>
            </a:extLst>
          </p:cNvPr>
          <p:cNvSpPr/>
          <p:nvPr/>
        </p:nvSpPr>
        <p:spPr>
          <a:xfrm>
            <a:off x="4406900" y="57220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https://anxietytraining.com/guides/school-anxiety-parents/</a:t>
            </a:r>
          </a:p>
        </p:txBody>
      </p:sp>
    </p:spTree>
    <p:extLst>
      <p:ext uri="{BB962C8B-B14F-4D97-AF65-F5344CB8AC3E}">
        <p14:creationId xmlns:p14="http://schemas.microsoft.com/office/powerpoint/2010/main" val="424573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4FD4B-4B77-4364-963F-224A32676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🌱 Building Resilience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218AED-6238-49D7-86DC-56FD1F684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2601" y="0"/>
            <a:ext cx="5359400" cy="686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12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06DA-D775-4AED-98D3-99EAFBF1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🤝 Encouraging Problem Solving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6F70510-26B3-41EF-8418-406D3EADBD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8588"/>
          <a:stretch/>
        </p:blipFill>
        <p:spPr>
          <a:xfrm>
            <a:off x="0" y="1719316"/>
            <a:ext cx="6311900" cy="51386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710BCFB-CB90-4562-8FC5-7E301AC0DAA7}"/>
              </a:ext>
            </a:extLst>
          </p:cNvPr>
          <p:cNvSpPr/>
          <p:nvPr/>
        </p:nvSpPr>
        <p:spPr>
          <a:xfrm>
            <a:off x="6400800" y="2405793"/>
            <a:ext cx="403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https://www.stepupconsultingservices.com/step-up-teacher-resources/p/problemsolvingposterforkids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B72FAA-2F63-45E2-B37B-E8F17B86DF68}"/>
              </a:ext>
            </a:extLst>
          </p:cNvPr>
          <p:cNvSpPr/>
          <p:nvPr/>
        </p:nvSpPr>
        <p:spPr>
          <a:xfrm>
            <a:off x="6743700" y="4288658"/>
            <a:ext cx="459740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Ask:</a:t>
            </a:r>
          </a:p>
          <a:p>
            <a:r>
              <a:rPr lang="en-GB" dirty="0"/>
              <a:t>💬 What happened?</a:t>
            </a:r>
          </a:p>
          <a:p>
            <a:r>
              <a:rPr lang="en-GB" dirty="0"/>
              <a:t>💬 What could you try?</a:t>
            </a:r>
          </a:p>
          <a:p>
            <a:r>
              <a:rPr lang="en-GB" dirty="0"/>
              <a:t>💬 What support do you need?</a:t>
            </a:r>
          </a:p>
          <a:p>
            <a:r>
              <a:rPr lang="en-GB" dirty="0"/>
              <a:t>💬 What might help next time?</a:t>
            </a:r>
          </a:p>
        </p:txBody>
      </p:sp>
    </p:spTree>
    <p:extLst>
      <p:ext uri="{BB962C8B-B14F-4D97-AF65-F5344CB8AC3E}">
        <p14:creationId xmlns:p14="http://schemas.microsoft.com/office/powerpoint/2010/main" val="840758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5A00-1A10-419F-B4F0-865D2822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100" y="3580158"/>
            <a:ext cx="4241800" cy="256664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⭐ Supporting Positive Behaviour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4B4EA77-1788-4419-8007-9BFA500AF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466078"/>
            <a:ext cx="5384800" cy="5692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675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2D4BC-DA9A-49A2-B040-24D2F66B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📱 Digital Wellbeing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6B32C2-CDBA-4598-AD7B-63E42E6FD1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47870" y="1143000"/>
            <a:ext cx="4489175" cy="4864100"/>
          </a:xfrm>
        </p:spPr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3D164-E487-4E27-8AA4-C93A4C929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3" y="3657600"/>
            <a:ext cx="4499979" cy="1371600"/>
          </a:xfrm>
        </p:spPr>
        <p:txBody>
          <a:bodyPr>
            <a:noAutofit/>
          </a:bodyPr>
          <a:lstStyle/>
          <a:p>
            <a:r>
              <a:rPr lang="en-GB" sz="1800" b="1" dirty="0"/>
              <a:t>✅ Balance screen time</a:t>
            </a:r>
          </a:p>
          <a:p>
            <a:r>
              <a:rPr lang="en-GB" sz="1800" b="1" dirty="0"/>
              <a:t>✅ Take device breaks</a:t>
            </a:r>
          </a:p>
          <a:p>
            <a:r>
              <a:rPr lang="en-GB" sz="1800" b="1" dirty="0"/>
              <a:t>✅ Talk about online experiences</a:t>
            </a:r>
          </a:p>
          <a:p>
            <a:r>
              <a:rPr lang="en-GB" sz="1800" b="1" dirty="0"/>
              <a:t>✅ Use privacy settings</a:t>
            </a:r>
          </a:p>
          <a:p>
            <a:r>
              <a:rPr lang="en-GB" sz="1800" b="1" dirty="0"/>
              <a:t>✅ Report concerns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03F64A-D46E-4311-B480-03D472D78E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67"/>
          <a:stretch/>
        </p:blipFill>
        <p:spPr>
          <a:xfrm>
            <a:off x="6096000" y="1143000"/>
            <a:ext cx="4572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16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AC2A-FCBF-4340-9D3D-BEAB04E51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388" y="818181"/>
            <a:ext cx="4394945" cy="1735667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🤖 </a:t>
            </a:r>
            <a:br>
              <a:rPr lang="en-GB" dirty="0"/>
            </a:br>
            <a:r>
              <a:rPr lang="en-GB" dirty="0"/>
              <a:t>AI &amp; Online Safety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17947-B5E9-45DC-BA0B-28D008B9E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5254" y="2553848"/>
            <a:ext cx="3859212" cy="470263"/>
          </a:xfrm>
        </p:spPr>
        <p:txBody>
          <a:bodyPr>
            <a:noAutofit/>
          </a:bodyPr>
          <a:lstStyle/>
          <a:p>
            <a:pPr algn="ctr"/>
            <a:r>
              <a:rPr lang="en-GB" sz="2800" b="1" dirty="0"/>
              <a:t>New for 2026</a:t>
            </a:r>
          </a:p>
          <a:p>
            <a:pPr algn="ctr"/>
            <a:endParaRPr lang="en-GB" sz="2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20CF95-C878-44C4-A3D6-F0C730EDA75F}"/>
              </a:ext>
            </a:extLst>
          </p:cNvPr>
          <p:cNvSpPr/>
          <p:nvPr/>
        </p:nvSpPr>
        <p:spPr>
          <a:xfrm>
            <a:off x="1416386" y="3651157"/>
            <a:ext cx="30977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Children may encounter:</a:t>
            </a:r>
          </a:p>
          <a:p>
            <a:r>
              <a:rPr lang="en-GB" b="1" dirty="0">
                <a:solidFill>
                  <a:schemeClr val="bg1"/>
                </a:solidFill>
              </a:rPr>
              <a:t>✅ </a:t>
            </a:r>
            <a:r>
              <a:rPr lang="en-GB" b="1" dirty="0" err="1">
                <a:solidFill>
                  <a:schemeClr val="bg1"/>
                </a:solidFill>
              </a:rPr>
              <a:t>Deepfakes</a:t>
            </a:r>
            <a:endParaRPr lang="en-GB" b="1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✅ Fake news</a:t>
            </a:r>
          </a:p>
          <a:p>
            <a:r>
              <a:rPr lang="en-GB" b="1" dirty="0">
                <a:solidFill>
                  <a:schemeClr val="bg1"/>
                </a:solidFill>
              </a:rPr>
              <a:t>✅ AI-generated images</a:t>
            </a:r>
          </a:p>
          <a:p>
            <a:r>
              <a:rPr lang="en-GB" b="1" dirty="0">
                <a:solidFill>
                  <a:schemeClr val="bg1"/>
                </a:solidFill>
              </a:rPr>
              <a:t>✅ Online scams</a:t>
            </a:r>
          </a:p>
          <a:p>
            <a:r>
              <a:rPr lang="en-GB" b="1" dirty="0">
                <a:solidFill>
                  <a:schemeClr val="bg1"/>
                </a:solidFill>
              </a:rPr>
              <a:t>✅ Chatbots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B25E82-5EC2-4145-A664-353BD5206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332" y="0"/>
            <a:ext cx="67596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62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3A8CC-BE46-4CBF-AF88-ED4AF119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❤️ Healthy Relationships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EB82C-A58D-4E85-84DB-9251B6311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RespectKindnessTrustEmpathySafetyCommunication</a:t>
            </a:r>
            <a:r>
              <a:rPr lang="en-GB" dirty="0"/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E5AED-6DBC-4F9D-B8BB-247678508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42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C48C-ED57-4E32-AB9E-5A8303709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601133"/>
            <a:ext cx="3865134" cy="1151467"/>
          </a:xfrm>
        </p:spPr>
        <p:txBody>
          <a:bodyPr>
            <a:normAutofit fontScale="90000"/>
          </a:bodyPr>
          <a:lstStyle/>
          <a:p>
            <a:r>
              <a:rPr lang="en-GB" dirty="0"/>
              <a:t>When to Seek Help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7AE99D0-6360-4E4B-8985-161E7639367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952" t="19659" r="2952" b="165"/>
          <a:stretch/>
        </p:blipFill>
        <p:spPr>
          <a:xfrm>
            <a:off x="6232509" y="0"/>
            <a:ext cx="5959491" cy="67691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E97F7-838B-4177-BD4C-4305CA262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5254" y="1752600"/>
            <a:ext cx="3859212" cy="1371600"/>
          </a:xfrm>
        </p:spPr>
        <p:txBody>
          <a:bodyPr>
            <a:noAutofit/>
          </a:bodyPr>
          <a:lstStyle/>
          <a:p>
            <a:r>
              <a:rPr lang="en-GB" sz="1800" dirty="0"/>
              <a:t>Please speak to school if you are concerned about:</a:t>
            </a:r>
          </a:p>
          <a:p>
            <a:r>
              <a:rPr lang="en-GB" sz="1800" dirty="0"/>
              <a:t>Emotional wellbeing</a:t>
            </a:r>
          </a:p>
          <a:p>
            <a:r>
              <a:rPr lang="en-GB" sz="1800" dirty="0"/>
              <a:t>Anxiety</a:t>
            </a:r>
          </a:p>
          <a:p>
            <a:r>
              <a:rPr lang="en-GB" sz="1800" dirty="0"/>
              <a:t>Attendance</a:t>
            </a:r>
          </a:p>
          <a:p>
            <a:r>
              <a:rPr lang="en-GB" sz="1800" dirty="0"/>
              <a:t>Online safety</a:t>
            </a:r>
          </a:p>
          <a:p>
            <a:r>
              <a:rPr lang="en-GB" sz="1800" dirty="0"/>
              <a:t>Friendships</a:t>
            </a:r>
          </a:p>
          <a:p>
            <a:r>
              <a:rPr lang="en-GB" sz="1800" dirty="0"/>
              <a:t>Behaviour</a:t>
            </a:r>
          </a:p>
          <a:p>
            <a:r>
              <a:rPr lang="en-GB" sz="1800" dirty="0"/>
              <a:t>Family circumstances affecting your child</a:t>
            </a:r>
          </a:p>
          <a:p>
            <a:r>
              <a:rPr lang="en-GB" sz="1800" dirty="0"/>
              <a:t>Early support can prevent concerns from becoming bigger difficulties.</a:t>
            </a:r>
          </a:p>
        </p:txBody>
      </p:sp>
    </p:spTree>
    <p:extLst>
      <p:ext uri="{BB962C8B-B14F-4D97-AF65-F5344CB8AC3E}">
        <p14:creationId xmlns:p14="http://schemas.microsoft.com/office/powerpoint/2010/main" val="2695272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743B4-F143-4553-96A1-CCD8F233D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latin typeface="Segoe UI" panose="020B0502040204020203" pitchFamily="34" charset="0"/>
              </a:rPr>
              <a:t>Helpful Resources for Parents</a:t>
            </a:r>
            <a:br>
              <a:rPr lang="en-GB" b="1" dirty="0">
                <a:latin typeface="Segoe UI" panose="020B0502040204020203" pitchFamily="34" charset="0"/>
              </a:rPr>
            </a:b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D0D1AB-9ABD-444E-AA06-18A571C515E9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F4B5556-F568-41E1-890F-2EDA4019F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607379"/>
              </p:ext>
            </p:extLst>
          </p:nvPr>
        </p:nvGraphicFramePr>
        <p:xfrm>
          <a:off x="1154954" y="659070"/>
          <a:ext cx="8825658" cy="3428999"/>
        </p:xfrm>
        <a:graphic>
          <a:graphicData uri="http://schemas.openxmlformats.org/drawingml/2006/table">
            <a:tbl>
              <a:tblPr/>
              <a:tblGrid>
                <a:gridCol w="8825658">
                  <a:extLst>
                    <a:ext uri="{9D8B030D-6E8A-4147-A177-3AD203B41FA5}">
                      <a16:colId xmlns:a16="http://schemas.microsoft.com/office/drawing/2014/main" val="738330584"/>
                    </a:ext>
                  </a:extLst>
                </a:gridCol>
              </a:tblGrid>
              <a:tr h="3117272">
                <a:tc>
                  <a:txBody>
                    <a:bodyPr/>
                    <a:lstStyle/>
                    <a:p>
                      <a:pPr fontAlgn="t"/>
                      <a:r>
                        <a:rPr lang="en-GB" sz="1500" b="1" i="0" dirty="0">
                          <a:effectLst/>
                          <a:latin typeface="Segoe UI" panose="020B0502040204020203" pitchFamily="34" charset="0"/>
                        </a:rPr>
                        <a:t>Online Safety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 err="1">
                          <a:effectLst/>
                          <a:latin typeface="Segoe UI" panose="020B0502040204020203" pitchFamily="34" charset="0"/>
                        </a:rPr>
                        <a:t>Thinkuknow</a:t>
                      </a:r>
                      <a:endParaRPr lang="en-GB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NSPCC Online Safety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Net Aware</a:t>
                      </a:r>
                    </a:p>
                    <a:p>
                      <a:pPr fontAlgn="t"/>
                      <a:r>
                        <a:rPr lang="en-GB" sz="1500" b="1" i="0" dirty="0">
                          <a:effectLst/>
                          <a:latin typeface="Segoe UI" panose="020B0502040204020203" pitchFamily="34" charset="0"/>
                        </a:rPr>
                        <a:t>Wellbeing &amp; Mental Health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 err="1">
                          <a:effectLst/>
                          <a:latin typeface="Segoe UI" panose="020B0502040204020203" pitchFamily="34" charset="0"/>
                        </a:rPr>
                        <a:t>YoungMinds</a:t>
                      </a:r>
                      <a:endParaRPr lang="en-GB" sz="15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Family Lives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NHS Mental Health Support</a:t>
                      </a:r>
                    </a:p>
                    <a:p>
                      <a:pPr fontAlgn="t"/>
                      <a:r>
                        <a:rPr lang="en-GB" sz="1500" b="1" i="0" dirty="0">
                          <a:effectLst/>
                          <a:latin typeface="Segoe UI" panose="020B0502040204020203" pitchFamily="34" charset="0"/>
                        </a:rPr>
                        <a:t>Safeguarding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Cumberland Children's Services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NSPCC</a:t>
                      </a:r>
                    </a:p>
                    <a:p>
                      <a:pPr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1500" b="0" i="0" dirty="0">
                          <a:effectLst/>
                          <a:latin typeface="Segoe UI" panose="020B0502040204020203" pitchFamily="34" charset="0"/>
                        </a:rPr>
                        <a:t>Educate Against Hate</a:t>
                      </a:r>
                    </a:p>
                  </a:txBody>
                  <a:tcPr marL="77643" marR="77643" marT="38822" marB="38822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887601"/>
                  </a:ext>
                </a:extLst>
              </a:tr>
              <a:tr h="311727">
                <a:tc>
                  <a:txBody>
                    <a:bodyPr/>
                    <a:lstStyle/>
                    <a:p>
                      <a:endParaRPr lang="en-GB" sz="1500" dirty="0"/>
                    </a:p>
                  </a:txBody>
                  <a:tcPr marL="77643" marR="77643" marT="38822" marB="38822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22894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0739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223324-B21E-4F03-8D5F-E5A64E710B33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1DF208-CA09-4694-876A-A74420300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117495"/>
              </p:ext>
            </p:extLst>
          </p:nvPr>
        </p:nvGraphicFramePr>
        <p:xfrm>
          <a:off x="1187076" y="685800"/>
          <a:ext cx="8761413" cy="3824130"/>
        </p:xfrm>
        <a:graphic>
          <a:graphicData uri="http://schemas.openxmlformats.org/drawingml/2006/table">
            <a:tbl>
              <a:tblPr/>
              <a:tblGrid>
                <a:gridCol w="8761413">
                  <a:extLst>
                    <a:ext uri="{9D8B030D-6E8A-4147-A177-3AD203B41FA5}">
                      <a16:colId xmlns:a16="http://schemas.microsoft.com/office/drawing/2014/main" val="3116080542"/>
                    </a:ext>
                  </a:extLst>
                </a:gridCol>
              </a:tblGrid>
              <a:tr h="2755314">
                <a:tc>
                  <a:txBody>
                    <a:bodyPr/>
                    <a:lstStyle/>
                    <a:p>
                      <a:pPr fontAlgn="t"/>
                      <a:r>
                        <a:rPr lang="en-GB" b="1" i="0" dirty="0">
                          <a:effectLst/>
                          <a:latin typeface="Segoe UI" panose="020B0502040204020203" pitchFamily="34" charset="0"/>
                        </a:rPr>
                        <a:t>Remember...</a:t>
                      </a:r>
                    </a:p>
                    <a:p>
                      <a:pPr fontAlgn="t"/>
                      <a:endParaRPr lang="en-GB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endParaRPr lang="en-GB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💙 Every child will face challenges.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💙 Every child needs support.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💙 Resilience grows through relationships.</a:t>
                      </a:r>
                    </a:p>
                    <a:p>
                      <a:pPr fontAlgn="t"/>
                      <a:r>
                        <a:rPr lang="en-GB" b="0" i="0" dirty="0">
                          <a:effectLst/>
                          <a:latin typeface="Segoe UI" panose="020B0502040204020203" pitchFamily="34" charset="0"/>
                        </a:rPr>
                        <a:t>💙 Small conversations make a big difference.</a:t>
                      </a:r>
                    </a:p>
                    <a:p>
                      <a:pPr fontAlgn="t"/>
                      <a:endParaRPr lang="en-GB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endParaRPr lang="en-GB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/>
                      <a:r>
                        <a:rPr lang="en-GB" b="1" i="0" dirty="0">
                          <a:effectLst/>
                          <a:latin typeface="Segoe UI" panose="020B0502040204020203" pitchFamily="34" charset="0"/>
                        </a:rPr>
                        <a:t>Working together, we can help children feel safe, happy, confident and ready to learn.</a:t>
                      </a:r>
                    </a:p>
                    <a:p>
                      <a:pPr fontAlgn="t"/>
                      <a:r>
                        <a:rPr lang="en-GB" b="1" i="0" dirty="0">
                          <a:effectLst/>
                          <a:latin typeface="Segoe UI" panose="020B0502040204020203" pitchFamily="34" charset="0"/>
                        </a:rPr>
                        <a:t>If in doubt, contact the school's safeguarding team.</a:t>
                      </a:r>
                      <a:endParaRPr lang="en-GB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831133"/>
                  </a:ext>
                </a:extLst>
              </a:tr>
              <a:tr h="44085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59070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0375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54</TotalTime>
  <Words>415</Words>
  <Application>Microsoft Office PowerPoint</Application>
  <PresentationFormat>Widescreen</PresentationFormat>
  <Paragraphs>96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Century Gothic</vt:lpstr>
      <vt:lpstr>Segoe UI</vt:lpstr>
      <vt:lpstr>Wingdings 3</vt:lpstr>
      <vt:lpstr>Ion Boardroom</vt:lpstr>
      <vt:lpstr>PARENTS' GUIDE TO WELLBEING, ATTENDANCE &amp; RESILIENCE</vt:lpstr>
      <vt:lpstr>❤️ Understanding Children's Wellbeing </vt:lpstr>
      <vt:lpstr>🏠 How Parents Can Help </vt:lpstr>
      <vt:lpstr>💬 Emotional Wellbeing</vt:lpstr>
      <vt:lpstr>🚩 Recognising Signs of Distress</vt:lpstr>
      <vt:lpstr>📚 Attendance Matters</vt:lpstr>
      <vt:lpstr>🧠 Understanding School Anxiety</vt:lpstr>
      <vt:lpstr>🌱 Building Resilience</vt:lpstr>
      <vt:lpstr>🤝 Encouraging Problem Solving</vt:lpstr>
      <vt:lpstr>⭐ Supporting Positive Behaviour</vt:lpstr>
      <vt:lpstr>📱 Digital Wellbeing</vt:lpstr>
      <vt:lpstr>🤖  AI &amp; Online Safety </vt:lpstr>
      <vt:lpstr>❤️ Healthy Relationships</vt:lpstr>
      <vt:lpstr>When to Seek Help</vt:lpstr>
      <vt:lpstr>Helpful Resources for Parents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PARENTS' GUIDE TO WELLBEING, ATTENDANCE &amp; RESILIENCE</dc:title>
  <dc:creator>Mrs Stainton</dc:creator>
  <cp:lastModifiedBy>Mrs Stainton</cp:lastModifiedBy>
  <cp:revision>6</cp:revision>
  <dcterms:created xsi:type="dcterms:W3CDTF">2026-09-03T14:23:01Z</dcterms:created>
  <dcterms:modified xsi:type="dcterms:W3CDTF">2026-09-03T15:17:48Z</dcterms:modified>
</cp:coreProperties>
</file>